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72" r:id="rId7"/>
    <p:sldId id="273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4491"/>
    <a:srgbClr val="FEE530"/>
    <a:srgbClr val="3D3D3B"/>
    <a:srgbClr val="353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Hrubes" userId="1bb461aa-3750-490f-b027-cd242032e2e1" providerId="ADAL" clId="{063DDA4A-38A7-4EFD-A9FA-AC036CF3BB78}"/>
    <pc:docChg chg="undo custSel addSld delSld modSld">
      <pc:chgData name="Petr Hrubes" userId="1bb461aa-3750-490f-b027-cd242032e2e1" providerId="ADAL" clId="{063DDA4A-38A7-4EFD-A9FA-AC036CF3BB78}" dt="2023-09-13T13:56:04.021" v="1448" actId="14100"/>
      <pc:docMkLst>
        <pc:docMk/>
      </pc:docMkLst>
      <pc:sldChg chg="modSp mod">
        <pc:chgData name="Petr Hrubes" userId="1bb461aa-3750-490f-b027-cd242032e2e1" providerId="ADAL" clId="{063DDA4A-38A7-4EFD-A9FA-AC036CF3BB78}" dt="2023-09-13T13:27:18.007" v="662" actId="20577"/>
        <pc:sldMkLst>
          <pc:docMk/>
          <pc:sldMk cId="2540863165" sldId="260"/>
        </pc:sldMkLst>
        <pc:spChg chg="mod">
          <ac:chgData name="Petr Hrubes" userId="1bb461aa-3750-490f-b027-cd242032e2e1" providerId="ADAL" clId="{063DDA4A-38A7-4EFD-A9FA-AC036CF3BB78}" dt="2023-09-13T13:27:18.007" v="662" actId="20577"/>
          <ac:spMkLst>
            <pc:docMk/>
            <pc:sldMk cId="2540863165" sldId="260"/>
            <ac:spMk id="14" creationId="{527A7D33-8807-0394-921D-7C107A972872}"/>
          </ac:spMkLst>
        </pc:spChg>
      </pc:sldChg>
      <pc:sldChg chg="modSp mod">
        <pc:chgData name="Petr Hrubes" userId="1bb461aa-3750-490f-b027-cd242032e2e1" providerId="ADAL" clId="{063DDA4A-38A7-4EFD-A9FA-AC036CF3BB78}" dt="2023-09-13T13:56:04.021" v="1448" actId="14100"/>
        <pc:sldMkLst>
          <pc:docMk/>
          <pc:sldMk cId="400563451" sldId="264"/>
        </pc:sldMkLst>
        <pc:spChg chg="mod">
          <ac:chgData name="Petr Hrubes" userId="1bb461aa-3750-490f-b027-cd242032e2e1" providerId="ADAL" clId="{063DDA4A-38A7-4EFD-A9FA-AC036CF3BB78}" dt="2023-09-13T13:55:50.877" v="1445" actId="20577"/>
          <ac:spMkLst>
            <pc:docMk/>
            <pc:sldMk cId="400563451" sldId="264"/>
            <ac:spMk id="11" creationId="{365A46A0-7F66-1AF4-5F77-29E7873B6FF3}"/>
          </ac:spMkLst>
        </pc:spChg>
        <pc:picChg chg="mod">
          <ac:chgData name="Petr Hrubes" userId="1bb461aa-3750-490f-b027-cd242032e2e1" providerId="ADAL" clId="{063DDA4A-38A7-4EFD-A9FA-AC036CF3BB78}" dt="2023-09-13T13:56:04.021" v="1448" actId="14100"/>
          <ac:picMkLst>
            <pc:docMk/>
            <pc:sldMk cId="400563451" sldId="264"/>
            <ac:picMk id="3074" creationId="{5D2E37D9-4B87-2241-A0A0-40056D5E21C9}"/>
          </ac:picMkLst>
        </pc:picChg>
      </pc:sldChg>
      <pc:sldChg chg="addSp delSp modSp add mod">
        <pc:chgData name="Petr Hrubes" userId="1bb461aa-3750-490f-b027-cd242032e2e1" providerId="ADAL" clId="{063DDA4A-38A7-4EFD-A9FA-AC036CF3BB78}" dt="2023-09-13T13:53:43.867" v="1441" actId="255"/>
        <pc:sldMkLst>
          <pc:docMk/>
          <pc:sldMk cId="51658723" sldId="272"/>
        </pc:sldMkLst>
        <pc:spChg chg="add del">
          <ac:chgData name="Petr Hrubes" userId="1bb461aa-3750-490f-b027-cd242032e2e1" providerId="ADAL" clId="{063DDA4A-38A7-4EFD-A9FA-AC036CF3BB78}" dt="2023-09-13T13:28:51.149" v="664" actId="22"/>
          <ac:spMkLst>
            <pc:docMk/>
            <pc:sldMk cId="51658723" sldId="272"/>
            <ac:spMk id="7" creationId="{F430F64F-2DD4-D6E2-7560-60CA31838071}"/>
          </ac:spMkLst>
        </pc:spChg>
        <pc:spChg chg="add del">
          <ac:chgData name="Petr Hrubes" userId="1bb461aa-3750-490f-b027-cd242032e2e1" providerId="ADAL" clId="{063DDA4A-38A7-4EFD-A9FA-AC036CF3BB78}" dt="2023-09-13T13:29:29.596" v="670" actId="22"/>
          <ac:spMkLst>
            <pc:docMk/>
            <pc:sldMk cId="51658723" sldId="272"/>
            <ac:spMk id="10" creationId="{AD075895-D1C3-C1AA-F658-3855303DB12C}"/>
          </ac:spMkLst>
        </pc:spChg>
        <pc:spChg chg="mod">
          <ac:chgData name="Petr Hrubes" userId="1bb461aa-3750-490f-b027-cd242032e2e1" providerId="ADAL" clId="{063DDA4A-38A7-4EFD-A9FA-AC036CF3BB78}" dt="2023-09-13T13:53:43.867" v="1441" actId="255"/>
          <ac:spMkLst>
            <pc:docMk/>
            <pc:sldMk cId="51658723" sldId="272"/>
            <ac:spMk id="11" creationId="{365A46A0-7F66-1AF4-5F77-29E7873B6FF3}"/>
          </ac:spMkLst>
        </pc:spChg>
        <pc:spChg chg="mod">
          <ac:chgData name="Petr Hrubes" userId="1bb461aa-3750-490f-b027-cd242032e2e1" providerId="ADAL" clId="{063DDA4A-38A7-4EFD-A9FA-AC036CF3BB78}" dt="2023-09-13T13:26:39.345" v="627" actId="20577"/>
          <ac:spMkLst>
            <pc:docMk/>
            <pc:sldMk cId="51658723" sldId="272"/>
            <ac:spMk id="14" creationId="{527A7D33-8807-0394-921D-7C107A972872}"/>
          </ac:spMkLst>
        </pc:spChg>
        <pc:picChg chg="add del">
          <ac:chgData name="Petr Hrubes" userId="1bb461aa-3750-490f-b027-cd242032e2e1" providerId="ADAL" clId="{063DDA4A-38A7-4EFD-A9FA-AC036CF3BB78}" dt="2023-09-13T12:44:16.479" v="7" actId="22"/>
          <ac:picMkLst>
            <pc:docMk/>
            <pc:sldMk cId="51658723" sldId="272"/>
            <ac:picMk id="3" creationId="{ED7F7985-129A-5807-DC58-D1764848E19F}"/>
          </ac:picMkLst>
        </pc:picChg>
      </pc:sldChg>
      <pc:sldChg chg="addSp modSp add mod">
        <pc:chgData name="Petr Hrubes" userId="1bb461aa-3750-490f-b027-cd242032e2e1" providerId="ADAL" clId="{063DDA4A-38A7-4EFD-A9FA-AC036CF3BB78}" dt="2023-09-13T13:50:40.076" v="1018" actId="113"/>
        <pc:sldMkLst>
          <pc:docMk/>
          <pc:sldMk cId="1234532993" sldId="273"/>
        </pc:sldMkLst>
        <pc:spChg chg="add mod">
          <ac:chgData name="Petr Hrubes" userId="1bb461aa-3750-490f-b027-cd242032e2e1" providerId="ADAL" clId="{063DDA4A-38A7-4EFD-A9FA-AC036CF3BB78}" dt="2023-09-13T13:46:59.013" v="989" actId="20577"/>
          <ac:spMkLst>
            <pc:docMk/>
            <pc:sldMk cId="1234532993" sldId="273"/>
            <ac:spMk id="3" creationId="{721F56B6-DB78-5A5E-E575-70568DFD16BC}"/>
          </ac:spMkLst>
        </pc:spChg>
        <pc:spChg chg="mod">
          <ac:chgData name="Petr Hrubes" userId="1bb461aa-3750-490f-b027-cd242032e2e1" providerId="ADAL" clId="{063DDA4A-38A7-4EFD-A9FA-AC036CF3BB78}" dt="2023-09-13T13:50:40.076" v="1018" actId="113"/>
          <ac:spMkLst>
            <pc:docMk/>
            <pc:sldMk cId="1234532993" sldId="273"/>
            <ac:spMk id="11" creationId="{365A46A0-7F66-1AF4-5F77-29E7873B6FF3}"/>
          </ac:spMkLst>
        </pc:spChg>
        <pc:spChg chg="mod">
          <ac:chgData name="Petr Hrubes" userId="1bb461aa-3750-490f-b027-cd242032e2e1" providerId="ADAL" clId="{063DDA4A-38A7-4EFD-A9FA-AC036CF3BB78}" dt="2023-09-13T13:29:53.404" v="674" actId="6549"/>
          <ac:spMkLst>
            <pc:docMk/>
            <pc:sldMk cId="1234532993" sldId="273"/>
            <ac:spMk id="14" creationId="{527A7D33-8807-0394-921D-7C107A972872}"/>
          </ac:spMkLst>
        </pc:spChg>
        <pc:picChg chg="mod">
          <ac:chgData name="Petr Hrubes" userId="1bb461aa-3750-490f-b027-cd242032e2e1" providerId="ADAL" clId="{063DDA4A-38A7-4EFD-A9FA-AC036CF3BB78}" dt="2023-09-13T13:33:12.446" v="675" actId="1076"/>
          <ac:picMkLst>
            <pc:docMk/>
            <pc:sldMk cId="1234532993" sldId="273"/>
            <ac:picMk id="6" creationId="{D875B3DF-3D30-515D-9131-64A434EAE645}"/>
          </ac:picMkLst>
        </pc:picChg>
      </pc:sldChg>
      <pc:sldChg chg="new del">
        <pc:chgData name="Petr Hrubes" userId="1bb461aa-3750-490f-b027-cd242032e2e1" providerId="ADAL" clId="{063DDA4A-38A7-4EFD-A9FA-AC036CF3BB78}" dt="2023-09-13T13:29:23.841" v="668" actId="680"/>
        <pc:sldMkLst>
          <pc:docMk/>
          <pc:sldMk cId="2028447076" sldId="273"/>
        </pc:sldMkLst>
      </pc:sldChg>
      <pc:sldChg chg="add del">
        <pc:chgData name="Petr Hrubes" userId="1bb461aa-3750-490f-b027-cd242032e2e1" providerId="ADAL" clId="{063DDA4A-38A7-4EFD-A9FA-AC036CF3BB78}" dt="2023-09-13T13:29:16.727" v="666" actId="2696"/>
        <pc:sldMkLst>
          <pc:docMk/>
          <pc:sldMk cId="4127143523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B095BF-5CDB-C544-F1FB-02238F809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B8B226-C4D2-45C1-EB72-623A01C9E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49AD5A-A27F-77E7-15EF-44DD7695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FCBB-3783-42C7-A249-81B68E61693F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EC07C8-3189-72A9-6ED6-99D7F2F54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DD7140-E5E8-FC8C-0B0D-EE68904E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0549-F165-4FDB-B7E3-AB2A92F79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61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DA76E-A316-2003-E02B-9A0C8C1CF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44D7117-4C54-F847-5A41-D174EAC06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4F74A8-B5C0-94E3-D415-A9D92CC38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FCBB-3783-42C7-A249-81B68E61693F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154546-D87A-617A-2150-EBF7E3F52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B61691-833F-14E5-F330-5F9F726C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0549-F165-4FDB-B7E3-AB2A92F79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245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222C973-8728-FBE9-4796-4664D43649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FF86AB-F361-4515-22F5-4B450472C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65714C-6EBA-4C83-5C9F-7B8EECEC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FCBB-3783-42C7-A249-81B68E61693F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6748CA-9237-53A8-F6DE-807E11117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DABFC8-BC36-53CB-1C37-D48748B7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0549-F165-4FDB-B7E3-AB2A92F79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490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5376BA-69AB-7A7E-786A-EEF7418B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70BEB0-C1FA-561B-19C9-AEFB13C09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17D217-FD47-5997-DFDC-E71A5CE1F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FCBB-3783-42C7-A249-81B68E61693F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26E4D7-CF89-A4A2-36D9-22B2DA74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A631A2-0FFE-BB13-98FA-BACB6AD7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0549-F165-4FDB-B7E3-AB2A92F79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30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686E21-6CD8-8BD1-2030-7A6246283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16D700-5CA8-0082-4547-C64FAAEF1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6D9737-2D85-C15C-139E-166C58A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FCBB-3783-42C7-A249-81B68E61693F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4FFA57-FC6C-88DD-2C4D-F9E5CAC5C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A37E1F-F05A-D766-E1B4-75928B84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0549-F165-4FDB-B7E3-AB2A92F79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46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963823-2E72-57CA-9918-920FB4F90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A2DFF2-060E-5031-339E-79F3CBE95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92B79F6-CB55-6DDF-AE9B-751462B9D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418238-59F9-2394-25D0-9513AF6BE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FCBB-3783-42C7-A249-81B68E61693F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FC3A9A-9D90-1DAC-ABF8-97E8FB42D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D3892D-3BF5-52BA-4F6C-7A06E458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0549-F165-4FDB-B7E3-AB2A92F79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67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72C455-B772-0AC3-6D2D-3B900869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6CE7BD-1F5E-7303-28B4-6D72CA5EE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88F731-66E7-FF27-6AA3-8A983EBAE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9B3CE8E-C435-9081-9335-7E9DC7DF7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6678677-061B-F1A8-F598-FD17233BF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28D7491-B297-CDF8-CF10-66F8DE9D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FCBB-3783-42C7-A249-81B68E61693F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1EA4F57-A235-7A5A-20D9-D5797EB5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D4FD3EA-241F-E068-FF47-DDC8280E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0549-F165-4FDB-B7E3-AB2A92F79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57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F8C64-74BA-263C-D6E9-EE7D6280A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229707D-9161-9249-C4E4-F47776EE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FCBB-3783-42C7-A249-81B68E61693F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9A7739-F72E-74D0-121A-FBBF984C8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7CB8808-C38A-7EC0-7CD6-19F64BD42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0549-F165-4FDB-B7E3-AB2A92F79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96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6A0199B-199A-4900-A080-F408602E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FCBB-3783-42C7-A249-81B68E61693F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207743C-E5D1-BB24-2448-C55AF1B1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82D726-BEC1-08D6-21A5-3BE2099BC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0549-F165-4FDB-B7E3-AB2A92F79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93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35843-8CF8-7C9F-704E-6F365093F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133B69-4850-B0D2-B27B-351FEFFE2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D809EBC-5EAC-906C-431B-7BAAA335D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ED6EA5-139F-DB85-3942-D6547ABC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FCBB-3783-42C7-A249-81B68E61693F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D200C4-096E-5ABA-0346-2FBDCFA48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542938-CEB2-6BE8-8355-1C6AB312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0549-F165-4FDB-B7E3-AB2A92F79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59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7A0619-8314-CF7E-FC9D-C931523A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7408C7F-B35C-1A5E-C685-A74C22375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6B06EF-8ECB-F654-9052-FDE6ADD9E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756F4C-8B19-18FE-919D-44CF6A980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EFCBB-3783-42C7-A249-81B68E61693F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2BAAB5-DD7B-271E-5EFA-03FA3D4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D2DF4E8-4A2D-23FE-C650-88EC38871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50549-F165-4FDB-B7E3-AB2A92F79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15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2AB544E-1CC2-4A82-DDEB-0A011AF20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4BC96B-08BF-EA2F-94C8-0D65BBD53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870F7F-80F2-7697-9C2F-B35BAF8C8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EFCBB-3783-42C7-A249-81B68E61693F}" type="datetimeFigureOut">
              <a:rPr lang="cs-CZ" smtClean="0"/>
              <a:t>13.09.2023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2857CD-7E17-6C7A-9BB1-0E3CBA19F1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0B8BEE-1693-9301-4FBA-E38696389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50549-F165-4FDB-B7E3-AB2A92F79B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65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ucaweek.cz/educonference_otevrena_budoucnost/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www.educaweek.cz/l-spacek-uspesna-komunikace-s-klientem--196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chova@homecreditarena.cz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skodaauto-edulab.cz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mailto:berankova@homecreditarena.c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mailto:nvojtiskova@spcr.cz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hyperlink" Target="http://www.educaweek.cz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hyperlink" Target="https://www.educaweek.cz/konference-cil-je-cestadigitalni-svet-zitrka-192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week.cz/jmuhlfeit-a-kkrutova-odemykani-detskeho-potencialu--197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506837A3-2437-6C26-AB02-AA338AC9E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7D7D2C6-8A7C-C83F-4F00-92BA23F5B875}"/>
              </a:ext>
            </a:extLst>
          </p:cNvPr>
          <p:cNvSpPr txBox="1"/>
          <p:nvPr/>
        </p:nvSpPr>
        <p:spPr>
          <a:xfrm>
            <a:off x="2244305" y="3292471"/>
            <a:ext cx="7703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35343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EDUCA WEEK PRO                       STŘEDNÍ ŠKOLY</a:t>
            </a:r>
          </a:p>
        </p:txBody>
      </p:sp>
    </p:spTree>
    <p:extLst>
      <p:ext uri="{BB962C8B-B14F-4D97-AF65-F5344CB8AC3E}">
        <p14:creationId xmlns:p14="http://schemas.microsoft.com/office/powerpoint/2010/main" val="4220743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875B3DF-3D30-515D-9131-64A434EAE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BB03AE3-B23E-3279-A022-C2125355B367}"/>
              </a:ext>
            </a:extLst>
          </p:cNvPr>
          <p:cNvSpPr txBox="1"/>
          <p:nvPr/>
        </p:nvSpPr>
        <p:spPr>
          <a:xfrm>
            <a:off x="3587149" y="363132"/>
            <a:ext cx="7703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5343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9. – 15. října 2023</a:t>
            </a:r>
          </a:p>
        </p:txBody>
      </p:sp>
      <p:sp>
        <p:nvSpPr>
          <p:cNvPr id="14" name="Zástupný obsah 10">
            <a:extLst>
              <a:ext uri="{FF2B5EF4-FFF2-40B4-BE49-F238E27FC236}">
                <a16:creationId xmlns:a16="http://schemas.microsoft.com/office/drawing/2014/main" id="{527A7D33-8807-0394-921D-7C107A972872}"/>
              </a:ext>
            </a:extLst>
          </p:cNvPr>
          <p:cNvSpPr txBox="1">
            <a:spLocks/>
          </p:cNvSpPr>
          <p:nvPr/>
        </p:nvSpPr>
        <p:spPr>
          <a:xfrm>
            <a:off x="838200" y="1366829"/>
            <a:ext cx="10452339" cy="1231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b="1" dirty="0">
                <a:latin typeface="+mj-lt"/>
                <a:ea typeface="Segoe UI Black" panose="020B0A02040204020203" pitchFamily="34" charset="0"/>
              </a:rPr>
              <a:t>Dále Vás také zveme na …</a:t>
            </a:r>
            <a:br>
              <a:rPr lang="cs-CZ" sz="2000" b="1" dirty="0">
                <a:latin typeface="+mj-lt"/>
                <a:ea typeface="Segoe UI Black" panose="020B0A02040204020203" pitchFamily="34" charset="0"/>
              </a:rPr>
            </a:br>
            <a:endParaRPr lang="cs-CZ" sz="1400" i="1" dirty="0">
              <a:latin typeface="+mj-lt"/>
              <a:ea typeface="Segoe UI Black" panose="020B0A02040204020203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27065D5-0447-C978-CEA8-77718E06D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26" y="318507"/>
            <a:ext cx="2762250" cy="704850"/>
          </a:xfrm>
          <a:prstGeom prst="rect">
            <a:avLst/>
          </a:prstGeom>
        </p:spPr>
      </p:pic>
      <p:pic>
        <p:nvPicPr>
          <p:cNvPr id="5122" name="Picture 2">
            <a:hlinkClick r:id="rId4"/>
            <a:extLst>
              <a:ext uri="{FF2B5EF4-FFF2-40B4-BE49-F238E27FC236}">
                <a16:creationId xmlns:a16="http://schemas.microsoft.com/office/drawing/2014/main" id="{097A1BE6-B2F0-9C2D-E6FC-077E3EB25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2412"/>
            <a:ext cx="12192000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hlinkClick r:id="rId6"/>
            <a:extLst>
              <a:ext uri="{FF2B5EF4-FFF2-40B4-BE49-F238E27FC236}">
                <a16:creationId xmlns:a16="http://schemas.microsoft.com/office/drawing/2014/main" id="{5D277A00-4D6E-79B8-5924-72467B46F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7943"/>
            <a:ext cx="12192000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364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875B3DF-3D30-515D-9131-64A434EAE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BB03AE3-B23E-3279-A022-C2125355B367}"/>
              </a:ext>
            </a:extLst>
          </p:cNvPr>
          <p:cNvSpPr txBox="1"/>
          <p:nvPr/>
        </p:nvSpPr>
        <p:spPr>
          <a:xfrm>
            <a:off x="3587149" y="363132"/>
            <a:ext cx="7703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5343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9. – 13. října 2023</a:t>
            </a:r>
          </a:p>
          <a:p>
            <a:pPr algn="ctr"/>
            <a:r>
              <a:rPr lang="cs-CZ" b="1" dirty="0">
                <a:solidFill>
                  <a:srgbClr val="3D3D3B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u vybraných zaměstnavatelů</a:t>
            </a:r>
            <a:endParaRPr lang="cs-CZ" b="1" dirty="0">
              <a:solidFill>
                <a:srgbClr val="35343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365A46A0-7F66-1AF4-5F77-29E7873B6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817098"/>
            <a:ext cx="8193657" cy="2368400"/>
          </a:xfrm>
        </p:spPr>
        <p:txBody>
          <a:bodyPr>
            <a:normAutofit/>
          </a:bodyPr>
          <a:lstStyle/>
          <a:p>
            <a:pPr>
              <a:buClr>
                <a:srgbClr val="FBE72E"/>
              </a:buClr>
              <a:buSzPct val="150000"/>
              <a:buFont typeface="Courier New" panose="02070309020205020404" pitchFamily="49" charset="0"/>
              <a:buChar char="o"/>
            </a:pPr>
            <a:r>
              <a:rPr lang="cs-CZ" sz="1600" b="1" dirty="0">
                <a:latin typeface="+mj-lt"/>
                <a:ea typeface="Segoe UI Black" panose="020B0A02040204020203" pitchFamily="34" charset="0"/>
              </a:rPr>
              <a:t>Do EDUCA VISIT se zapojili společnosti: DGS </a:t>
            </a:r>
            <a:r>
              <a:rPr lang="cs-CZ" sz="1600" b="1" dirty="0" err="1">
                <a:latin typeface="+mj-lt"/>
                <a:ea typeface="Segoe UI Black" panose="020B0A02040204020203" pitchFamily="34" charset="0"/>
              </a:rPr>
              <a:t>Druckguss</a:t>
            </a:r>
            <a:r>
              <a:rPr lang="cs-CZ" sz="1600" b="1" dirty="0">
                <a:latin typeface="+mj-lt"/>
                <a:ea typeface="Segoe UI Black" panose="020B0A02040204020203" pitchFamily="34" charset="0"/>
              </a:rPr>
              <a:t> </a:t>
            </a:r>
            <a:r>
              <a:rPr lang="cs-CZ" sz="1600" b="1" dirty="0" err="1">
                <a:latin typeface="+mj-lt"/>
                <a:ea typeface="Segoe UI Black" panose="020B0A02040204020203" pitchFamily="34" charset="0"/>
              </a:rPr>
              <a:t>Systeme</a:t>
            </a:r>
            <a:r>
              <a:rPr lang="cs-CZ" sz="1600" b="1" dirty="0">
                <a:latin typeface="+mj-lt"/>
                <a:ea typeface="Segoe UI Black" panose="020B0A02040204020203" pitchFamily="34" charset="0"/>
              </a:rPr>
              <a:t> Liberec, makro, </a:t>
            </a:r>
            <a:r>
              <a:rPr lang="cs-CZ" sz="1600" b="1" dirty="0" err="1">
                <a:latin typeface="+mj-lt"/>
                <a:ea typeface="Segoe UI Black" panose="020B0A02040204020203" pitchFamily="34" charset="0"/>
              </a:rPr>
              <a:t>Ontex</a:t>
            </a:r>
            <a:r>
              <a:rPr lang="cs-CZ" sz="1600" b="1" dirty="0">
                <a:latin typeface="+mj-lt"/>
                <a:ea typeface="Segoe UI Black" panose="020B0A02040204020203" pitchFamily="34" charset="0"/>
              </a:rPr>
              <a:t>, </a:t>
            </a:r>
            <a:r>
              <a:rPr lang="cs-CZ" sz="1600" b="1" dirty="0" err="1">
                <a:latin typeface="+mj-lt"/>
                <a:ea typeface="Segoe UI Black" panose="020B0A02040204020203" pitchFamily="34" charset="0"/>
              </a:rPr>
              <a:t>Syner</a:t>
            </a:r>
            <a:r>
              <a:rPr lang="cs-CZ" sz="1600" b="1" dirty="0">
                <a:latin typeface="+mj-lt"/>
                <a:ea typeface="Segoe UI Black" panose="020B0A02040204020203" pitchFamily="34" charset="0"/>
              </a:rPr>
              <a:t>, Policie ČR, </a:t>
            </a:r>
            <a:r>
              <a:rPr lang="cs-CZ" sz="1600" b="1" dirty="0" err="1">
                <a:latin typeface="+mj-lt"/>
                <a:ea typeface="Segoe UI Black" panose="020B0A02040204020203" pitchFamily="34" charset="0"/>
              </a:rPr>
              <a:t>Asphericon</a:t>
            </a:r>
            <a:r>
              <a:rPr lang="cs-CZ" sz="1600" b="1" dirty="0">
                <a:latin typeface="+mj-lt"/>
                <a:ea typeface="Segoe UI Black" panose="020B0A02040204020203" pitchFamily="34" charset="0"/>
              </a:rPr>
              <a:t>.</a:t>
            </a:r>
          </a:p>
          <a:p>
            <a:pPr>
              <a:buClr>
                <a:srgbClr val="FBE72E"/>
              </a:buClr>
              <a:buSzPct val="150000"/>
              <a:buFont typeface="Courier New" panose="02070309020205020404" pitchFamily="49" charset="0"/>
              <a:buChar char="o"/>
            </a:pPr>
            <a:r>
              <a:rPr lang="cs-CZ" sz="1600" dirty="0">
                <a:latin typeface="+mj-lt"/>
                <a:ea typeface="Segoe UI Black" panose="020B0A02040204020203" pitchFamily="34" charset="0"/>
              </a:rPr>
              <a:t>Program je určen pro žáky 8. a 9. tříd s </a:t>
            </a:r>
            <a:r>
              <a:rPr lang="cs-CZ" sz="1600" b="1" dirty="0">
                <a:latin typeface="+mj-lt"/>
                <a:ea typeface="Segoe UI Black" panose="020B0A02040204020203" pitchFamily="34" charset="0"/>
              </a:rPr>
              <a:t>přesahem (u vybraných firem) na střední školy.</a:t>
            </a:r>
          </a:p>
          <a:p>
            <a:pPr>
              <a:buClr>
                <a:srgbClr val="FBE72E"/>
              </a:buClr>
              <a:buSzPct val="150000"/>
              <a:buFont typeface="Courier New" panose="02070309020205020404" pitchFamily="49" charset="0"/>
              <a:buChar char="o"/>
            </a:pPr>
            <a:r>
              <a:rPr lang="cs-CZ" sz="1600" b="1" dirty="0">
                <a:latin typeface="+mj-lt"/>
                <a:ea typeface="Segoe UI Black" panose="020B0A02040204020203" pitchFamily="34" charset="0"/>
              </a:rPr>
              <a:t>Registrace na jednotlivé dny a časy bude spuštěna od 20. září 2023 </a:t>
            </a:r>
            <a:r>
              <a:rPr lang="cs-CZ" sz="1600" dirty="0">
                <a:latin typeface="+mj-lt"/>
                <a:ea typeface="Segoe UI Black" panose="020B0A02040204020203" pitchFamily="34" charset="0"/>
              </a:rPr>
              <a:t>– sledujte web veletrhu/sekce VISIT a sociální sítě.</a:t>
            </a:r>
          </a:p>
          <a:p>
            <a:pPr>
              <a:buClr>
                <a:srgbClr val="FBE72E"/>
              </a:buClr>
              <a:buSzPct val="150000"/>
              <a:buFont typeface="Courier New" panose="02070309020205020404" pitchFamily="49" charset="0"/>
              <a:buChar char="o"/>
            </a:pPr>
            <a:r>
              <a:rPr lang="cs-CZ" sz="1600" dirty="0">
                <a:latin typeface="+mj-lt"/>
                <a:ea typeface="Segoe UI Black" panose="020B0A02040204020203" pitchFamily="34" charset="0"/>
              </a:rPr>
              <a:t>Kontaktní osoba: Dominika Máchová, tel. číslo: +420 734 151 580,email: </a:t>
            </a:r>
            <a:r>
              <a:rPr lang="cs-CZ" sz="1600" dirty="0">
                <a:latin typeface="+mj-lt"/>
                <a:ea typeface="Segoe UI Black" panose="020B0A02040204020203" pitchFamily="34" charset="0"/>
                <a:hlinkClick r:id="rId3"/>
              </a:rPr>
              <a:t>machova@homecreditarena.cz</a:t>
            </a:r>
            <a:endParaRPr lang="cs-CZ" sz="1600" dirty="0">
              <a:latin typeface="+mj-lt"/>
              <a:ea typeface="Segoe UI Black" panose="020B0A02040204020203" pitchFamily="34" charset="0"/>
            </a:endParaRPr>
          </a:p>
          <a:p>
            <a:pPr marL="0" indent="0">
              <a:buClr>
                <a:srgbClr val="FBE72E"/>
              </a:buClr>
              <a:buSzPct val="150000"/>
              <a:buNone/>
            </a:pPr>
            <a:endParaRPr lang="cs-CZ" sz="1600" dirty="0">
              <a:latin typeface="+mj-lt"/>
              <a:ea typeface="Segoe UI Black" panose="020B0A02040204020203" pitchFamily="34" charset="0"/>
            </a:endParaRPr>
          </a:p>
        </p:txBody>
      </p:sp>
      <p:sp>
        <p:nvSpPr>
          <p:cNvPr id="14" name="Zástupný obsah 10">
            <a:extLst>
              <a:ext uri="{FF2B5EF4-FFF2-40B4-BE49-F238E27FC236}">
                <a16:creationId xmlns:a16="http://schemas.microsoft.com/office/drawing/2014/main" id="{527A7D33-8807-0394-921D-7C107A972872}"/>
              </a:ext>
            </a:extLst>
          </p:cNvPr>
          <p:cNvSpPr txBox="1">
            <a:spLocks/>
          </p:cNvSpPr>
          <p:nvPr/>
        </p:nvSpPr>
        <p:spPr>
          <a:xfrm>
            <a:off x="838200" y="1366829"/>
            <a:ext cx="10452339" cy="1231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b="1" dirty="0">
                <a:latin typeface="+mj-lt"/>
                <a:ea typeface="Segoe UI Black" panose="020B0A02040204020203" pitchFamily="34" charset="0"/>
              </a:rPr>
              <a:t>Exkurze u vybraných zaměstnavatelů v regionu </a:t>
            </a:r>
          </a:p>
          <a:p>
            <a:pPr marL="457200" lvl="1" indent="0">
              <a:buNone/>
            </a:pPr>
            <a:r>
              <a:rPr lang="cs-CZ" sz="1400" i="1" dirty="0">
                <a:latin typeface="+mj-lt"/>
                <a:ea typeface="Segoe UI Black" panose="020B0A02040204020203" pitchFamily="34" charset="0"/>
              </a:rPr>
              <a:t>Pro správný výběr (nejen) střední školy je důležité i to, aby si děti dokázaly představit možné budoucí uplatnění přímo v praxi. Proto bude každý zájemce moci díky programu EDUCA VISIT nahlédnout do vybraných firem v Libereckém kraji.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C8C8A60-96AD-AD36-1325-515CBC3BE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11" y="304613"/>
            <a:ext cx="2762250" cy="704850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65B3219C-0682-298C-7AE1-AA06A8300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856" y="4170454"/>
            <a:ext cx="2717303" cy="1811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CDDE1863-802F-944A-E83E-FE72176D4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36" y="2817098"/>
            <a:ext cx="2455144" cy="1638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960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678FBE3-0B34-1CDF-CE43-738B21FE7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3B726DD-CCC0-868B-64A1-DD78D36759B7}"/>
              </a:ext>
            </a:extLst>
          </p:cNvPr>
          <p:cNvSpPr txBox="1"/>
          <p:nvPr/>
        </p:nvSpPr>
        <p:spPr>
          <a:xfrm>
            <a:off x="2582533" y="2397948"/>
            <a:ext cx="7026933" cy="2062103"/>
          </a:xfrm>
          <a:prstGeom prst="rect">
            <a:avLst/>
          </a:prstGeom>
          <a:noFill/>
          <a:ln>
            <a:solidFill>
              <a:srgbClr val="E1449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35343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MANAŽER VELETRHU &amp; MARKETING</a:t>
            </a:r>
          </a:p>
          <a:p>
            <a:pPr algn="ctr"/>
            <a:r>
              <a:rPr lang="pt-BR" sz="3600" b="1" dirty="0">
                <a:solidFill>
                  <a:srgbClr val="35343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Petr Hrube</a:t>
            </a:r>
            <a:r>
              <a:rPr lang="cs-CZ" sz="3600" b="1" dirty="0">
                <a:solidFill>
                  <a:srgbClr val="35343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š</a:t>
            </a:r>
          </a:p>
          <a:p>
            <a:pPr algn="ctr"/>
            <a:endParaRPr lang="cs-CZ" b="1" dirty="0">
              <a:solidFill>
                <a:srgbClr val="35343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/>
            <a:r>
              <a:rPr lang="cs-CZ" sz="2400" b="1" dirty="0">
                <a:solidFill>
                  <a:srgbClr val="35343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+420 731 547 926</a:t>
            </a:r>
          </a:p>
          <a:p>
            <a:pPr algn="ctr"/>
            <a:r>
              <a:rPr lang="pt-BR" sz="2400" b="1" dirty="0">
                <a:solidFill>
                  <a:srgbClr val="35343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hrubes@homecreditarena.cz</a:t>
            </a:r>
            <a:endParaRPr lang="cs-CZ" sz="2400" b="1" dirty="0">
              <a:solidFill>
                <a:srgbClr val="35343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875B3DF-3D30-515D-9131-64A434EAE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BB03AE3-B23E-3279-A022-C2125355B367}"/>
              </a:ext>
            </a:extLst>
          </p:cNvPr>
          <p:cNvSpPr txBox="1"/>
          <p:nvPr/>
        </p:nvSpPr>
        <p:spPr>
          <a:xfrm>
            <a:off x="3587149" y="363132"/>
            <a:ext cx="7703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5343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12. – 14. října 2023</a:t>
            </a:r>
          </a:p>
          <a:p>
            <a:pPr algn="ctr"/>
            <a:r>
              <a:rPr lang="cs-CZ" b="1" dirty="0">
                <a:solidFill>
                  <a:srgbClr val="3D3D3B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Home</a:t>
            </a:r>
            <a:r>
              <a:rPr lang="cs-CZ" b="1" dirty="0">
                <a:solidFill>
                  <a:srgbClr val="35343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Credit Arena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E0A9AEE-587D-A85E-7773-3B2DC7A8F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599" y="304613"/>
            <a:ext cx="2762250" cy="704850"/>
          </a:xfrm>
          <a:prstGeom prst="rect">
            <a:avLst/>
          </a:prstGeom>
        </p:spPr>
      </p:pic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365A46A0-7F66-1AF4-5F77-29E7873B6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817098"/>
            <a:ext cx="7506811" cy="2368400"/>
          </a:xfrm>
        </p:spPr>
        <p:txBody>
          <a:bodyPr>
            <a:normAutofit/>
          </a:bodyPr>
          <a:lstStyle/>
          <a:p>
            <a:pPr marL="0" indent="0">
              <a:buClr>
                <a:srgbClr val="FBE72E"/>
              </a:buClr>
              <a:buSzPct val="150000"/>
              <a:buNone/>
            </a:pPr>
            <a:r>
              <a:rPr lang="cs-CZ" sz="1600" b="1" dirty="0">
                <a:latin typeface="+mj-lt"/>
                <a:ea typeface="Segoe UI Black" panose="020B0A02040204020203" pitchFamily="34" charset="0"/>
              </a:rPr>
              <a:t>12. – 14.10. 2023 v Liberci, Home Credit Arena</a:t>
            </a:r>
          </a:p>
          <a:p>
            <a:pPr marL="0" indent="0">
              <a:buClr>
                <a:srgbClr val="FBE72E"/>
              </a:buClr>
              <a:buSzPct val="150000"/>
              <a:buNone/>
            </a:pPr>
            <a:r>
              <a:rPr lang="cs-CZ" sz="1600" b="1" dirty="0">
                <a:latin typeface="+mj-lt"/>
                <a:ea typeface="Segoe UI Black" panose="020B0A02040204020203" pitchFamily="34" charset="0"/>
              </a:rPr>
              <a:t>Otevírací doba: ČT  9:00 – 18:00 </a:t>
            </a:r>
          </a:p>
          <a:p>
            <a:pPr marL="0" indent="0">
              <a:buClr>
                <a:srgbClr val="FBE72E"/>
              </a:buClr>
              <a:buSzPct val="150000"/>
              <a:buNone/>
            </a:pPr>
            <a:r>
              <a:rPr lang="cs-CZ" sz="1600" b="1" dirty="0">
                <a:latin typeface="+mj-lt"/>
                <a:ea typeface="Segoe UI Black" panose="020B0A02040204020203" pitchFamily="34" charset="0"/>
              </a:rPr>
              <a:t>                             PÁ 9:00 – 18:00</a:t>
            </a:r>
          </a:p>
          <a:p>
            <a:pPr marL="0" indent="0">
              <a:buClr>
                <a:srgbClr val="FBE72E"/>
              </a:buClr>
              <a:buSzPct val="150000"/>
              <a:buNone/>
            </a:pPr>
            <a:r>
              <a:rPr lang="cs-CZ" sz="1600" b="1" dirty="0">
                <a:latin typeface="+mj-lt"/>
                <a:ea typeface="Segoe UI Black" panose="020B0A02040204020203" pitchFamily="34" charset="0"/>
              </a:rPr>
              <a:t>                             SO 9:00 – 13:00</a:t>
            </a:r>
          </a:p>
        </p:txBody>
      </p:sp>
      <p:sp>
        <p:nvSpPr>
          <p:cNvPr id="14" name="Zástupný obsah 10">
            <a:extLst>
              <a:ext uri="{FF2B5EF4-FFF2-40B4-BE49-F238E27FC236}">
                <a16:creationId xmlns:a16="http://schemas.microsoft.com/office/drawing/2014/main" id="{527A7D33-8807-0394-921D-7C107A972872}"/>
              </a:ext>
            </a:extLst>
          </p:cNvPr>
          <p:cNvSpPr txBox="1">
            <a:spLocks/>
          </p:cNvSpPr>
          <p:nvPr/>
        </p:nvSpPr>
        <p:spPr>
          <a:xfrm>
            <a:off x="838200" y="1366829"/>
            <a:ext cx="10452339" cy="1231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b="1" dirty="0">
                <a:latin typeface="+mj-lt"/>
                <a:ea typeface="Segoe UI Black" panose="020B0A02040204020203" pitchFamily="34" charset="0"/>
              </a:rPr>
              <a:t>EDUCA EXPO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b="1" i="1" dirty="0">
                <a:latin typeface="+mj-lt"/>
                <a:ea typeface="Segoe UI Black" panose="020B0A02040204020203" pitchFamily="34" charset="0"/>
              </a:rPr>
              <a:t>Veletrh pracovních příležitostí a vzdělávání, kde i studenti středních a vyšších odborných škol včetně vysokoškoláků,                najdou mnoho inspirativního. Více jak 40 zaměstnavatelů, praktické workshopy, přednášky, besedy, konzultace.  </a:t>
            </a:r>
            <a:endParaRPr lang="cs-CZ" sz="1600" i="1" dirty="0"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86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875B3DF-3D30-515D-9131-64A434EAE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BB03AE3-B23E-3279-A022-C2125355B367}"/>
              </a:ext>
            </a:extLst>
          </p:cNvPr>
          <p:cNvSpPr txBox="1"/>
          <p:nvPr/>
        </p:nvSpPr>
        <p:spPr>
          <a:xfrm>
            <a:off x="3587149" y="363132"/>
            <a:ext cx="7703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5343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12. – 14. října 2023</a:t>
            </a:r>
          </a:p>
          <a:p>
            <a:pPr algn="ctr"/>
            <a:r>
              <a:rPr lang="cs-CZ" b="1" dirty="0">
                <a:solidFill>
                  <a:srgbClr val="3D3D3B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Home</a:t>
            </a:r>
            <a:r>
              <a:rPr lang="cs-CZ" b="1" dirty="0">
                <a:solidFill>
                  <a:srgbClr val="35343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Credit Arena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E0A9AEE-587D-A85E-7773-3B2DC7A8F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599" y="304613"/>
            <a:ext cx="2762250" cy="704850"/>
          </a:xfrm>
          <a:prstGeom prst="rect">
            <a:avLst/>
          </a:prstGeom>
        </p:spPr>
      </p:pic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365A46A0-7F66-1AF4-5F77-29E7873B6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96977"/>
            <a:ext cx="10312153" cy="3886573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FBE72E"/>
              </a:buClr>
              <a:buSzPct val="150000"/>
              <a:buNone/>
            </a:pPr>
            <a:r>
              <a:rPr lang="cs-CZ" sz="1600" b="1" u="sng" dirty="0">
                <a:latin typeface="+mj-lt"/>
                <a:ea typeface="Segoe UI Black" panose="020B0A02040204020203" pitchFamily="34" charset="0"/>
              </a:rPr>
              <a:t>Čtvrtek 12.10 + pátek13. 10. </a:t>
            </a:r>
          </a:p>
          <a:p>
            <a:pPr marL="0" indent="0">
              <a:buClr>
                <a:srgbClr val="FBE72E"/>
              </a:buClr>
              <a:buSzPct val="150000"/>
              <a:buNone/>
            </a:pPr>
            <a:r>
              <a:rPr lang="cs-CZ" sz="1600" b="1" dirty="0">
                <a:latin typeface="+mj-lt"/>
                <a:ea typeface="Segoe UI Black" panose="020B0A02040204020203" pitchFamily="34" charset="0"/>
              </a:rPr>
              <a:t>09:30 – 10:00		</a:t>
            </a:r>
            <a:r>
              <a:rPr lang="cs-CZ" sz="1800" b="1" dirty="0">
                <a:latin typeface="+mj-lt"/>
                <a:ea typeface="Segoe UI Black" panose="020B0A02040204020203" pitchFamily="34" charset="0"/>
              </a:rPr>
              <a:t>Životopis </a:t>
            </a:r>
            <a:r>
              <a:rPr lang="cs-CZ" sz="1700" dirty="0">
                <a:latin typeface="+mj-lt"/>
                <a:ea typeface="Segoe UI Black" panose="020B0A02040204020203" pitchFamily="34" charset="0"/>
              </a:rPr>
              <a:t>(struktura CV, typy CV, co patří x nepatří do CV)</a:t>
            </a:r>
          </a:p>
          <a:p>
            <a:pPr marL="0" indent="0">
              <a:buClr>
                <a:srgbClr val="FBE72E"/>
              </a:buClr>
              <a:buSzPct val="150000"/>
              <a:buNone/>
            </a:pPr>
            <a:r>
              <a:rPr lang="cs-CZ" sz="1600" b="1" dirty="0">
                <a:latin typeface="+mj-lt"/>
                <a:ea typeface="Segoe UI Black" panose="020B0A02040204020203" pitchFamily="34" charset="0"/>
              </a:rPr>
              <a:t>10:30 – 11:00		</a:t>
            </a:r>
            <a:r>
              <a:rPr lang="cs-CZ" sz="1800" b="1" dirty="0">
                <a:latin typeface="+mj-lt"/>
                <a:ea typeface="Segoe UI Black" panose="020B0A02040204020203" pitchFamily="34" charset="0"/>
              </a:rPr>
              <a:t>Motivační - průvodní dopis </a:t>
            </a:r>
            <a:r>
              <a:rPr lang="cs-CZ" sz="1600" dirty="0">
                <a:latin typeface="+mj-lt"/>
                <a:ea typeface="Segoe UI Black" panose="020B0A02040204020203" pitchFamily="34" charset="0"/>
              </a:rPr>
              <a:t>(</a:t>
            </a:r>
            <a:r>
              <a:rPr lang="cs-CZ" sz="1700" dirty="0">
                <a:latin typeface="+mj-lt"/>
                <a:ea typeface="Segoe UI Black" panose="020B0A02040204020203" pitchFamily="34" charset="0"/>
              </a:rPr>
              <a:t>rozdíly mezi motivačníma průvodním dopisem, obsah </a:t>
            </a:r>
          </a:p>
          <a:p>
            <a:pPr marL="0" indent="0">
              <a:buClr>
                <a:srgbClr val="FBE72E"/>
              </a:buClr>
              <a:buSzPct val="150000"/>
              <a:buNone/>
            </a:pPr>
            <a:r>
              <a:rPr lang="cs-CZ" sz="1700" dirty="0">
                <a:latin typeface="+mj-lt"/>
                <a:ea typeface="Segoe UI Black" panose="020B0A02040204020203" pitchFamily="34" charset="0"/>
              </a:rPr>
              <a:t>                                                             dopisu, zásady při psaní, vhodné slovní obraty)</a:t>
            </a:r>
          </a:p>
          <a:p>
            <a:pPr marL="0" indent="0">
              <a:buClr>
                <a:srgbClr val="FBE72E"/>
              </a:buClr>
              <a:buSzPct val="150000"/>
              <a:buNone/>
            </a:pPr>
            <a:r>
              <a:rPr lang="cs-CZ" sz="1600" b="1" dirty="0">
                <a:latin typeface="+mj-lt"/>
                <a:ea typeface="Segoe UI Black" panose="020B0A02040204020203" pitchFamily="34" charset="0"/>
              </a:rPr>
              <a:t>14:00 – 14:30		</a:t>
            </a:r>
            <a:r>
              <a:rPr lang="cs-CZ" sz="1900" b="1" dirty="0">
                <a:latin typeface="+mj-lt"/>
                <a:ea typeface="Segoe UI Black" panose="020B0A02040204020203" pitchFamily="34" charset="0"/>
              </a:rPr>
              <a:t>Pracovní pohovor - formy pracovních pohovorů </a:t>
            </a:r>
            <a:r>
              <a:rPr lang="cs-CZ" sz="1700" dirty="0">
                <a:latin typeface="+mj-lt"/>
                <a:ea typeface="Segoe UI Black" panose="020B0A02040204020203" pitchFamily="34" charset="0"/>
              </a:rPr>
              <a:t>(formy a cíle pohovorů, příprava   </a:t>
            </a:r>
          </a:p>
          <a:p>
            <a:pPr marL="0" indent="0">
              <a:buClr>
                <a:srgbClr val="FBE72E"/>
              </a:buClr>
              <a:buSzPct val="150000"/>
              <a:buNone/>
            </a:pPr>
            <a:r>
              <a:rPr lang="cs-CZ" sz="1700" dirty="0">
                <a:latin typeface="+mj-lt"/>
                <a:ea typeface="Segoe UI Black" panose="020B0A02040204020203" pitchFamily="34" charset="0"/>
              </a:rPr>
              <a:t>                                                              uchazeče na pohovor, nejčastější otázky personalistů, důvody odmítnutí uchazeče atd.)</a:t>
            </a:r>
          </a:p>
          <a:p>
            <a:pPr marL="0" indent="0">
              <a:buClr>
                <a:srgbClr val="FBE72E"/>
              </a:buClr>
              <a:buSzPct val="150000"/>
              <a:buNone/>
            </a:pPr>
            <a:r>
              <a:rPr lang="cs-CZ" sz="1600" b="1" dirty="0">
                <a:latin typeface="+mj-lt"/>
                <a:ea typeface="Segoe UI Black" panose="020B0A02040204020203" pitchFamily="34" charset="0"/>
              </a:rPr>
              <a:t>15:30 – 16:00		</a:t>
            </a:r>
            <a:r>
              <a:rPr lang="cs-CZ" sz="1900" b="1" dirty="0">
                <a:latin typeface="+mj-lt"/>
                <a:ea typeface="Segoe UI Black" panose="020B0A02040204020203" pitchFamily="34" charset="0"/>
              </a:rPr>
              <a:t>Pracovní sebeprezentace na internetu </a:t>
            </a:r>
            <a:r>
              <a:rPr lang="cs-CZ" sz="1700" dirty="0">
                <a:latin typeface="+mj-lt"/>
                <a:ea typeface="Segoe UI Black" panose="020B0A02040204020203" pitchFamily="34" charset="0"/>
              </a:rPr>
              <a:t>(LinkedIn, personální agentury, sociální sítě)</a:t>
            </a:r>
          </a:p>
          <a:p>
            <a:pPr marL="0" indent="0">
              <a:buClr>
                <a:srgbClr val="FBE72E"/>
              </a:buClr>
              <a:buSzPct val="150000"/>
              <a:buNone/>
            </a:pPr>
            <a:endParaRPr lang="cs-CZ" sz="1600" b="1" dirty="0">
              <a:latin typeface="+mj-lt"/>
              <a:ea typeface="Segoe UI Black" panose="020B0A02040204020203" pitchFamily="34" charset="0"/>
            </a:endParaRPr>
          </a:p>
          <a:p>
            <a:pPr marL="0" indent="0">
              <a:buClr>
                <a:srgbClr val="FBE72E"/>
              </a:buClr>
              <a:buSzPct val="150000"/>
              <a:buNone/>
            </a:pPr>
            <a:r>
              <a:rPr lang="cs-CZ" sz="1600" b="1" u="sng" dirty="0">
                <a:latin typeface="+mj-lt"/>
                <a:ea typeface="Segoe UI Black" panose="020B0A02040204020203" pitchFamily="34" charset="0"/>
              </a:rPr>
              <a:t>Sobota 14.10. </a:t>
            </a:r>
          </a:p>
          <a:p>
            <a:pPr marL="0" indent="0">
              <a:buClr>
                <a:srgbClr val="FBE72E"/>
              </a:buClr>
              <a:buSzPct val="150000"/>
              <a:buNone/>
            </a:pPr>
            <a:r>
              <a:rPr lang="pl-PL" sz="1600" b="1" dirty="0">
                <a:latin typeface="+mj-lt"/>
                <a:ea typeface="Segoe UI Black" panose="020B0A02040204020203" pitchFamily="34" charset="0"/>
              </a:rPr>
              <a:t>09:30 – 10:00		</a:t>
            </a:r>
            <a:r>
              <a:rPr lang="pl-PL" sz="1900" b="1" dirty="0">
                <a:latin typeface="+mj-lt"/>
                <a:ea typeface="Segoe UI Black" panose="020B0A02040204020203" pitchFamily="34" charset="0"/>
              </a:rPr>
              <a:t>Životopis</a:t>
            </a:r>
            <a:r>
              <a:rPr lang="pl-PL" sz="1600" b="1" dirty="0">
                <a:latin typeface="+mj-lt"/>
                <a:ea typeface="Segoe UI Black" panose="020B0A02040204020203" pitchFamily="34" charset="0"/>
              </a:rPr>
              <a:t> </a:t>
            </a:r>
            <a:r>
              <a:rPr lang="pl-PL" sz="1700" dirty="0">
                <a:latin typeface="+mj-lt"/>
                <a:ea typeface="Segoe UI Black" panose="020B0A02040204020203" pitchFamily="34" charset="0"/>
              </a:rPr>
              <a:t>(struktura CV, typy CV, co patří x nepatří do CV)</a:t>
            </a:r>
          </a:p>
          <a:p>
            <a:pPr marL="0" indent="0">
              <a:buClr>
                <a:srgbClr val="FBE72E"/>
              </a:buClr>
              <a:buSzPct val="150000"/>
              <a:buNone/>
            </a:pPr>
            <a:r>
              <a:rPr lang="cs-CZ" sz="1600" b="1" dirty="0">
                <a:latin typeface="+mj-lt"/>
                <a:ea typeface="Segoe UI Black" panose="020B0A02040204020203" pitchFamily="34" charset="0"/>
              </a:rPr>
              <a:t>11:30 – 12:00		</a:t>
            </a:r>
            <a:r>
              <a:rPr lang="cs-CZ" sz="1900" b="1" dirty="0">
                <a:latin typeface="+mj-lt"/>
                <a:ea typeface="Segoe UI Black" panose="020B0A02040204020203" pitchFamily="34" charset="0"/>
              </a:rPr>
              <a:t>Pracovní pohovor - formy pracovních pohovorů </a:t>
            </a:r>
            <a:r>
              <a:rPr lang="cs-CZ" sz="1700" dirty="0">
                <a:latin typeface="+mj-lt"/>
                <a:ea typeface="Segoe UI Black" panose="020B0A02040204020203" pitchFamily="34" charset="0"/>
              </a:rPr>
              <a:t>(formy a cíle pohovorů, příprava   </a:t>
            </a:r>
          </a:p>
          <a:p>
            <a:pPr marL="0" indent="0">
              <a:buClr>
                <a:srgbClr val="FBE72E"/>
              </a:buClr>
              <a:buSzPct val="150000"/>
              <a:buNone/>
            </a:pPr>
            <a:r>
              <a:rPr lang="cs-CZ" sz="1700" dirty="0">
                <a:latin typeface="+mj-lt"/>
                <a:ea typeface="Segoe UI Black" panose="020B0A02040204020203" pitchFamily="34" charset="0"/>
              </a:rPr>
              <a:t>                                                                   uchazeče na pohovor, nejčastější otázky personalistů, důvody odmítnutí uchazeče atd.)</a:t>
            </a:r>
          </a:p>
          <a:p>
            <a:pPr marL="0" indent="0">
              <a:buClr>
                <a:srgbClr val="FBE72E"/>
              </a:buClr>
              <a:buSzPct val="150000"/>
              <a:buNone/>
            </a:pPr>
            <a:endParaRPr lang="cs-CZ" sz="1600" b="1" dirty="0">
              <a:latin typeface="+mj-lt"/>
              <a:ea typeface="Segoe UI Black" panose="020B0A02040204020203" pitchFamily="34" charset="0"/>
            </a:endParaRPr>
          </a:p>
          <a:p>
            <a:pPr marL="0" indent="0">
              <a:buClr>
                <a:srgbClr val="FBE72E"/>
              </a:buClr>
              <a:buSzPct val="150000"/>
              <a:buNone/>
            </a:pPr>
            <a:endParaRPr lang="cs-CZ" sz="1600" b="1" dirty="0">
              <a:latin typeface="+mj-lt"/>
              <a:ea typeface="Segoe UI Black" panose="020B0A02040204020203" pitchFamily="34" charset="0"/>
            </a:endParaRPr>
          </a:p>
          <a:p>
            <a:pPr marL="0" indent="0">
              <a:buClr>
                <a:srgbClr val="FBE72E"/>
              </a:buClr>
              <a:buSzPct val="150000"/>
              <a:buNone/>
            </a:pPr>
            <a:endParaRPr lang="cs-CZ" sz="1600" b="1" dirty="0">
              <a:latin typeface="+mj-lt"/>
              <a:ea typeface="Segoe UI Black" panose="020B0A02040204020203" pitchFamily="34" charset="0"/>
            </a:endParaRPr>
          </a:p>
        </p:txBody>
      </p:sp>
      <p:sp>
        <p:nvSpPr>
          <p:cNvPr id="14" name="Zástupný obsah 10">
            <a:extLst>
              <a:ext uri="{FF2B5EF4-FFF2-40B4-BE49-F238E27FC236}">
                <a16:creationId xmlns:a16="http://schemas.microsoft.com/office/drawing/2014/main" id="{527A7D33-8807-0394-921D-7C107A972872}"/>
              </a:ext>
            </a:extLst>
          </p:cNvPr>
          <p:cNvSpPr txBox="1">
            <a:spLocks/>
          </p:cNvSpPr>
          <p:nvPr/>
        </p:nvSpPr>
        <p:spPr>
          <a:xfrm>
            <a:off x="838200" y="1233664"/>
            <a:ext cx="10452339" cy="1231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b="1" dirty="0">
                <a:latin typeface="+mj-lt"/>
                <a:ea typeface="Segoe UI Black" panose="020B0A02040204020203" pitchFamily="34" charset="0"/>
              </a:rPr>
              <a:t>JOB </a:t>
            </a:r>
            <a:r>
              <a:rPr lang="cs-CZ" sz="2000" b="1" dirty="0" err="1">
                <a:latin typeface="+mj-lt"/>
                <a:ea typeface="Segoe UI Black" panose="020B0A02040204020203" pitchFamily="34" charset="0"/>
              </a:rPr>
              <a:t>POINTy</a:t>
            </a:r>
            <a:endParaRPr lang="cs-CZ" sz="2000" b="1" dirty="0">
              <a:latin typeface="+mj-lt"/>
              <a:ea typeface="Segoe UI Black" panose="020B0A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b="1" i="1" dirty="0">
                <a:latin typeface="+mj-lt"/>
                <a:ea typeface="Segoe UI Black" panose="020B0A02040204020203" pitchFamily="34" charset="0"/>
              </a:rPr>
              <a:t>Jana </a:t>
            </a:r>
            <a:r>
              <a:rPr lang="cs-CZ" sz="1600" b="1" i="1" dirty="0" err="1">
                <a:latin typeface="+mj-lt"/>
                <a:ea typeface="Segoe UI Black" panose="020B0A02040204020203" pitchFamily="34" charset="0"/>
              </a:rPr>
              <a:t>Kentošová</a:t>
            </a:r>
            <a:r>
              <a:rPr lang="cs-CZ" sz="1600" b="1" i="1" dirty="0">
                <a:latin typeface="+mj-lt"/>
                <a:ea typeface="Segoe UI Black" panose="020B0A02040204020203" pitchFamily="34" charset="0"/>
              </a:rPr>
              <a:t>, MBA </a:t>
            </a:r>
            <a:r>
              <a:rPr lang="cs-CZ" sz="1600" i="1" dirty="0">
                <a:latin typeface="+mj-lt"/>
                <a:ea typeface="Segoe UI Black" panose="020B0A02040204020203" pitchFamily="34" charset="0"/>
              </a:rPr>
              <a:t>- cílem je poskytovat návštěvníkům během veletrhu EXPO poradenskou činnost z oblasti trhu práce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1600" i="1" dirty="0">
              <a:latin typeface="+mj-lt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5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875B3DF-3D30-515D-9131-64A434EAE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150" y="0"/>
            <a:ext cx="121920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BB03AE3-B23E-3279-A022-C2125355B367}"/>
              </a:ext>
            </a:extLst>
          </p:cNvPr>
          <p:cNvSpPr txBox="1"/>
          <p:nvPr/>
        </p:nvSpPr>
        <p:spPr>
          <a:xfrm>
            <a:off x="3587149" y="363132"/>
            <a:ext cx="7703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5343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12. – 14. října 2023</a:t>
            </a:r>
          </a:p>
          <a:p>
            <a:pPr algn="ctr"/>
            <a:r>
              <a:rPr lang="cs-CZ" b="1" dirty="0">
                <a:solidFill>
                  <a:srgbClr val="3D3D3B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Home</a:t>
            </a:r>
            <a:r>
              <a:rPr lang="cs-CZ" b="1" dirty="0">
                <a:solidFill>
                  <a:srgbClr val="35343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Credit Arena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E0A9AEE-587D-A85E-7773-3B2DC7A8F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599" y="304613"/>
            <a:ext cx="2762250" cy="704850"/>
          </a:xfrm>
          <a:prstGeom prst="rect">
            <a:avLst/>
          </a:prstGeom>
        </p:spPr>
      </p:pic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365A46A0-7F66-1AF4-5F77-29E7873B6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02" y="2243127"/>
            <a:ext cx="11016447" cy="3877695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FBE72E"/>
              </a:buClr>
              <a:buSzPct val="150000"/>
              <a:buNone/>
            </a:pPr>
            <a:r>
              <a:rPr lang="cs-CZ" sz="1600" b="1" u="sng" dirty="0">
                <a:latin typeface="+mj-lt"/>
                <a:ea typeface="Segoe UI Black" panose="020B0A02040204020203" pitchFamily="34" charset="0"/>
              </a:rPr>
              <a:t>Čtvrtek 12.10 + pátek13. 10. </a:t>
            </a:r>
            <a:endParaRPr lang="cs-CZ" sz="1600" b="1" dirty="0">
              <a:latin typeface="+mj-lt"/>
              <a:ea typeface="Segoe UI Black" panose="020B0A02040204020203" pitchFamily="34" charset="0"/>
            </a:endParaRPr>
          </a:p>
          <a:p>
            <a:pPr marL="0" indent="0">
              <a:buClr>
                <a:srgbClr val="FBE72E"/>
              </a:buClr>
              <a:buSzPct val="150000"/>
              <a:buNone/>
            </a:pPr>
            <a:r>
              <a:rPr lang="cs-CZ" sz="1600" b="1" dirty="0">
                <a:latin typeface="+mj-lt"/>
                <a:ea typeface="Segoe UI Black" panose="020B0A02040204020203" pitchFamily="34" charset="0"/>
              </a:rPr>
              <a:t>10:00 – 10:15	 	</a:t>
            </a:r>
            <a:r>
              <a:rPr lang="cs-CZ" sz="1800" b="1" dirty="0">
                <a:latin typeface="+mj-lt"/>
                <a:ea typeface="Segoe UI Black" panose="020B0A02040204020203" pitchFamily="34" charset="0"/>
              </a:rPr>
              <a:t>První bydlení a správné půjčky </a:t>
            </a:r>
            <a:r>
              <a:rPr lang="cs-CZ" sz="1600" dirty="0">
                <a:latin typeface="+mj-lt"/>
                <a:ea typeface="Segoe UI Black" panose="020B0A02040204020203" pitchFamily="34" charset="0"/>
              </a:rPr>
              <a:t>(zvolit podnájem x pronájem nebo hypotéku, které půjčky </a:t>
            </a:r>
          </a:p>
          <a:p>
            <a:pPr marL="0" indent="0">
              <a:buClr>
                <a:srgbClr val="FBE72E"/>
              </a:buClr>
              <a:buSzPct val="150000"/>
              <a:buNone/>
            </a:pPr>
            <a:r>
              <a:rPr lang="cs-CZ" sz="1600" dirty="0">
                <a:latin typeface="+mj-lt"/>
                <a:ea typeface="Segoe UI Black" panose="020B0A02040204020203" pitchFamily="34" charset="0"/>
              </a:rPr>
              <a:t>                                                                 jsou zdravé a pomáhají)</a:t>
            </a:r>
          </a:p>
          <a:p>
            <a:pPr marL="0" indent="0">
              <a:buClr>
                <a:srgbClr val="FBE72E"/>
              </a:buClr>
              <a:buSzPct val="150000"/>
              <a:buNone/>
            </a:pPr>
            <a:r>
              <a:rPr lang="cs-CZ" sz="1600" b="1" dirty="0">
                <a:latin typeface="+mj-lt"/>
                <a:ea typeface="Segoe UI Black" panose="020B0A02040204020203" pitchFamily="34" charset="0"/>
              </a:rPr>
              <a:t>11:00 – 11:15		</a:t>
            </a:r>
            <a:r>
              <a:rPr lang="cs-CZ" sz="1800" b="1" dirty="0">
                <a:latin typeface="+mj-lt"/>
                <a:ea typeface="Segoe UI Black" panose="020B0A02040204020203" pitchFamily="34" charset="0"/>
              </a:rPr>
              <a:t>Jak tvořit rezervy </a:t>
            </a:r>
            <a:r>
              <a:rPr lang="cs-CZ" sz="1600" dirty="0">
                <a:latin typeface="+mj-lt"/>
                <a:ea typeface="Segoe UI Black" panose="020B0A02040204020203" pitchFamily="34" charset="0"/>
              </a:rPr>
              <a:t>(pravidlo 50-20-30 konsolidace produkty k tvorbě rezerv přivýdělky            </a:t>
            </a:r>
          </a:p>
          <a:p>
            <a:pPr marL="0" indent="0">
              <a:buClr>
                <a:srgbClr val="FBE72E"/>
              </a:buClr>
              <a:buSzPct val="150000"/>
              <a:buNone/>
            </a:pPr>
            <a:r>
              <a:rPr lang="cs-CZ" sz="1600" dirty="0">
                <a:latin typeface="+mj-lt"/>
                <a:ea typeface="Segoe UI Black" panose="020B0A02040204020203" pitchFamily="34" charset="0"/>
              </a:rPr>
              <a:t>                                                                  vs. brigády)</a:t>
            </a:r>
          </a:p>
          <a:p>
            <a:pPr marL="0" indent="0">
              <a:buClr>
                <a:srgbClr val="FBE72E"/>
              </a:buClr>
              <a:buSzPct val="150000"/>
              <a:buNone/>
            </a:pPr>
            <a:r>
              <a:rPr lang="cs-CZ" sz="1600" b="1" dirty="0">
                <a:latin typeface="+mj-lt"/>
                <a:ea typeface="Segoe UI Black" panose="020B0A02040204020203" pitchFamily="34" charset="0"/>
              </a:rPr>
              <a:t>13:00 – 13:15		</a:t>
            </a:r>
            <a:r>
              <a:rPr lang="cs-CZ" sz="1800" b="1" dirty="0">
                <a:latin typeface="+mj-lt"/>
                <a:ea typeface="Segoe UI Black" panose="020B0A02040204020203" pitchFamily="34" charset="0"/>
              </a:rPr>
              <a:t>Jak na finanční nezávislost </a:t>
            </a:r>
            <a:r>
              <a:rPr lang="cs-CZ" sz="1800" dirty="0">
                <a:latin typeface="+mj-lt"/>
                <a:ea typeface="Segoe UI Black" panose="020B0A02040204020203" pitchFamily="34" charset="0"/>
              </a:rPr>
              <a:t>(</a:t>
            </a:r>
            <a:r>
              <a:rPr lang="cs-CZ" sz="1600" dirty="0">
                <a:latin typeface="+mj-lt"/>
                <a:ea typeface="Segoe UI Black" panose="020B0A02040204020203" pitchFamily="34" charset="0"/>
              </a:rPr>
              <a:t>renta – důchod)</a:t>
            </a:r>
          </a:p>
          <a:p>
            <a:pPr marL="0" indent="0">
              <a:buClr>
                <a:srgbClr val="FBE72E"/>
              </a:buClr>
              <a:buSzPct val="150000"/>
              <a:buNone/>
            </a:pPr>
            <a:r>
              <a:rPr lang="cs-CZ" sz="1600" b="1" dirty="0">
                <a:latin typeface="+mj-lt"/>
                <a:ea typeface="Segoe UI Black" panose="020B0A02040204020203" pitchFamily="34" charset="0"/>
              </a:rPr>
              <a:t>15:00 - 15:15		</a:t>
            </a:r>
            <a:r>
              <a:rPr lang="cs-CZ" sz="1800" b="1" dirty="0">
                <a:latin typeface="+mj-lt"/>
                <a:ea typeface="Segoe UI Black" panose="020B0A02040204020203" pitchFamily="34" charset="0"/>
              </a:rPr>
              <a:t>Jak zabezpečit svůj majetek a příjem  </a:t>
            </a:r>
            <a:r>
              <a:rPr lang="cs-CZ" sz="1800" dirty="0">
                <a:latin typeface="+mj-lt"/>
                <a:ea typeface="Segoe UI Black" panose="020B0A02040204020203" pitchFamily="34" charset="0"/>
              </a:rPr>
              <a:t>(</a:t>
            </a:r>
            <a:r>
              <a:rPr lang="cs-CZ" sz="1600" dirty="0">
                <a:latin typeface="+mj-lt"/>
                <a:ea typeface="Segoe UI Black" panose="020B0A02040204020203" pitchFamily="34" charset="0"/>
              </a:rPr>
              <a:t>podpojištění úraz, nemoc, smrt občanská odpovědnost)</a:t>
            </a:r>
          </a:p>
          <a:p>
            <a:pPr marL="0" indent="0">
              <a:buClr>
                <a:srgbClr val="FBE72E"/>
              </a:buClr>
              <a:buSzPct val="150000"/>
              <a:buNone/>
            </a:pPr>
            <a:endParaRPr lang="cs-CZ" sz="1200" b="1" dirty="0">
              <a:latin typeface="+mj-lt"/>
              <a:ea typeface="Segoe UI Black" panose="020B0A02040204020203" pitchFamily="34" charset="0"/>
            </a:endParaRPr>
          </a:p>
          <a:p>
            <a:pPr marL="0" indent="0">
              <a:buClr>
                <a:srgbClr val="FBE72E"/>
              </a:buClr>
              <a:buSzPct val="150000"/>
              <a:buNone/>
            </a:pPr>
            <a:r>
              <a:rPr lang="cs-CZ" sz="1600" b="1" u="sng" dirty="0">
                <a:latin typeface="+mj-lt"/>
                <a:ea typeface="Segoe UI Black" panose="020B0A02040204020203" pitchFamily="34" charset="0"/>
              </a:rPr>
              <a:t>Sobota 14. 10. </a:t>
            </a:r>
          </a:p>
          <a:p>
            <a:pPr marL="0" indent="0">
              <a:buClr>
                <a:srgbClr val="FBE72E"/>
              </a:buClr>
              <a:buSzPct val="150000"/>
              <a:buNone/>
            </a:pPr>
            <a:r>
              <a:rPr lang="cs-CZ" sz="1600" b="1" dirty="0">
                <a:latin typeface="+mj-lt"/>
                <a:ea typeface="Segoe UI Black" panose="020B0A02040204020203" pitchFamily="34" charset="0"/>
              </a:rPr>
              <a:t>10:00 – 10:15		</a:t>
            </a:r>
            <a:r>
              <a:rPr lang="cs-CZ" sz="1800" b="1" dirty="0">
                <a:latin typeface="+mj-lt"/>
                <a:ea typeface="Segoe UI Black" panose="020B0A02040204020203" pitchFamily="34" charset="0"/>
              </a:rPr>
              <a:t>Jak na finanční nezávislost </a:t>
            </a:r>
            <a:r>
              <a:rPr lang="cs-CZ" sz="1600" dirty="0">
                <a:latin typeface="+mj-lt"/>
                <a:ea typeface="Segoe UI Black" panose="020B0A02040204020203" pitchFamily="34" charset="0"/>
              </a:rPr>
              <a:t>(renta – důchod)</a:t>
            </a:r>
          </a:p>
          <a:p>
            <a:pPr marL="0" indent="0">
              <a:buClr>
                <a:srgbClr val="FBE72E"/>
              </a:buClr>
              <a:buSzPct val="150000"/>
              <a:buNone/>
            </a:pPr>
            <a:r>
              <a:rPr lang="cs-CZ" sz="1600" b="1" dirty="0">
                <a:latin typeface="+mj-lt"/>
                <a:ea typeface="Segoe UI Black" panose="020B0A02040204020203" pitchFamily="34" charset="0"/>
              </a:rPr>
              <a:t>12:00 – 12:15		</a:t>
            </a:r>
            <a:r>
              <a:rPr lang="cs-CZ" sz="1800" b="1" dirty="0">
                <a:latin typeface="+mj-lt"/>
                <a:ea typeface="Segoe UI Black" panose="020B0A02040204020203" pitchFamily="34" charset="0"/>
              </a:rPr>
              <a:t>Jak zabezpečit svůj majetek a příjem  </a:t>
            </a:r>
            <a:r>
              <a:rPr lang="cs-CZ" sz="1600" dirty="0">
                <a:latin typeface="+mj-lt"/>
                <a:ea typeface="Segoe UI Black" panose="020B0A02040204020203" pitchFamily="34" charset="0"/>
              </a:rPr>
              <a:t>(podpojištění úraz, nemoc, smrt občanská odpovědnost)</a:t>
            </a:r>
          </a:p>
          <a:p>
            <a:pPr marL="0" indent="0">
              <a:buClr>
                <a:srgbClr val="FBE72E"/>
              </a:buClr>
              <a:buSzPct val="150000"/>
              <a:buNone/>
            </a:pPr>
            <a:endParaRPr lang="cs-CZ" sz="1600" b="1" dirty="0">
              <a:latin typeface="+mj-lt"/>
              <a:ea typeface="Segoe UI Black" panose="020B0A02040204020203" pitchFamily="34" charset="0"/>
            </a:endParaRPr>
          </a:p>
          <a:p>
            <a:pPr marL="0" indent="0">
              <a:buClr>
                <a:srgbClr val="FBE72E"/>
              </a:buClr>
              <a:buSzPct val="150000"/>
              <a:buNone/>
            </a:pPr>
            <a:endParaRPr lang="cs-CZ" sz="1600" b="1" dirty="0">
              <a:latin typeface="+mj-lt"/>
              <a:ea typeface="Segoe UI Black" panose="020B0A02040204020203" pitchFamily="34" charset="0"/>
            </a:endParaRPr>
          </a:p>
          <a:p>
            <a:pPr marL="0" indent="0">
              <a:buClr>
                <a:srgbClr val="FBE72E"/>
              </a:buClr>
              <a:buSzPct val="150000"/>
              <a:buNone/>
            </a:pPr>
            <a:endParaRPr lang="cs-CZ" sz="1600" b="1" dirty="0">
              <a:latin typeface="+mj-lt"/>
              <a:ea typeface="Segoe UI Black" panose="020B0A02040204020203" pitchFamily="34" charset="0"/>
            </a:endParaRPr>
          </a:p>
          <a:p>
            <a:pPr marL="0" indent="0">
              <a:buClr>
                <a:srgbClr val="FBE72E"/>
              </a:buClr>
              <a:buSzPct val="150000"/>
              <a:buNone/>
            </a:pPr>
            <a:endParaRPr lang="cs-CZ" sz="1600" b="1" dirty="0">
              <a:latin typeface="+mj-lt"/>
              <a:ea typeface="Segoe UI Black" panose="020B0A02040204020203" pitchFamily="34" charset="0"/>
            </a:endParaRPr>
          </a:p>
        </p:txBody>
      </p:sp>
      <p:sp>
        <p:nvSpPr>
          <p:cNvPr id="14" name="Zástupný obsah 10">
            <a:extLst>
              <a:ext uri="{FF2B5EF4-FFF2-40B4-BE49-F238E27FC236}">
                <a16:creationId xmlns:a16="http://schemas.microsoft.com/office/drawing/2014/main" id="{527A7D33-8807-0394-921D-7C107A972872}"/>
              </a:ext>
            </a:extLst>
          </p:cNvPr>
          <p:cNvSpPr txBox="1">
            <a:spLocks/>
          </p:cNvSpPr>
          <p:nvPr/>
        </p:nvSpPr>
        <p:spPr>
          <a:xfrm>
            <a:off x="838200" y="1233664"/>
            <a:ext cx="10452339" cy="1231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1600" i="1" dirty="0">
              <a:latin typeface="+mj-lt"/>
              <a:ea typeface="Segoe UI Black" panose="020B0A02040204020203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21F56B6-DB78-5A5E-E575-70568DFD16BC}"/>
              </a:ext>
            </a:extLst>
          </p:cNvPr>
          <p:cNvSpPr txBox="1"/>
          <p:nvPr/>
        </p:nvSpPr>
        <p:spPr>
          <a:xfrm>
            <a:off x="1174071" y="1213649"/>
            <a:ext cx="958566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 err="1"/>
              <a:t>FinGR</a:t>
            </a:r>
            <a:r>
              <a:rPr lang="cs-CZ" sz="2000" b="1" dirty="0"/>
              <a:t> point </a:t>
            </a:r>
          </a:p>
          <a:p>
            <a:r>
              <a:rPr lang="cs-CZ" i="1" dirty="0"/>
              <a:t>Martin Perný - cílem je informovat návštěvníky veletrhu EXPO o aktuálních tématech a nástrahách       z oblasti financí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453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875B3DF-3D30-515D-9131-64A434EAE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BB03AE3-B23E-3279-A022-C2125355B367}"/>
              </a:ext>
            </a:extLst>
          </p:cNvPr>
          <p:cNvSpPr txBox="1"/>
          <p:nvPr/>
        </p:nvSpPr>
        <p:spPr>
          <a:xfrm>
            <a:off x="3587149" y="363132"/>
            <a:ext cx="7703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5343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12. – 14. října 2023</a:t>
            </a:r>
          </a:p>
          <a:p>
            <a:pPr algn="ctr"/>
            <a:r>
              <a:rPr lang="cs-CZ" b="1" dirty="0">
                <a:solidFill>
                  <a:srgbClr val="3D3D3B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Home</a:t>
            </a:r>
            <a:r>
              <a:rPr lang="cs-CZ" b="1" dirty="0">
                <a:solidFill>
                  <a:srgbClr val="35343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Credit Arena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E0A9AEE-587D-A85E-7773-3B2DC7A8F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599" y="304613"/>
            <a:ext cx="2762250" cy="704850"/>
          </a:xfrm>
          <a:prstGeom prst="rect">
            <a:avLst/>
          </a:prstGeom>
        </p:spPr>
      </p:pic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365A46A0-7F66-1AF4-5F77-29E7873B6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817098"/>
            <a:ext cx="7506811" cy="2368400"/>
          </a:xfrm>
        </p:spPr>
        <p:txBody>
          <a:bodyPr>
            <a:normAutofit/>
          </a:bodyPr>
          <a:lstStyle/>
          <a:p>
            <a:pPr>
              <a:buClr>
                <a:srgbClr val="FBE72E"/>
              </a:buClr>
              <a:buSzPct val="150000"/>
              <a:buFont typeface="Courier New" panose="02070309020205020404" pitchFamily="49" charset="0"/>
              <a:buChar char="o"/>
            </a:pPr>
            <a:r>
              <a:rPr lang="cs-CZ" sz="1600" dirty="0">
                <a:latin typeface="+mj-lt"/>
                <a:ea typeface="Segoe UI Black" panose="020B0A02040204020203" pitchFamily="34" charset="0"/>
              </a:rPr>
              <a:t>Letos poprvé mají návštěvníci EDUCA EXPO možnost účastnit se programu v pojízdné laboratoři a to </a:t>
            </a:r>
            <a:r>
              <a:rPr lang="cs-CZ" sz="1600" b="1" dirty="0">
                <a:latin typeface="+mj-lt"/>
                <a:ea typeface="Segoe UI Black" panose="020B0A02040204020203" pitchFamily="34" charset="0"/>
              </a:rPr>
              <a:t>od čtvrtka 12. do soboty 14. října 2023 Home Credit Areně </a:t>
            </a:r>
          </a:p>
          <a:p>
            <a:pPr>
              <a:buClr>
                <a:srgbClr val="FBE72E"/>
              </a:buClr>
              <a:buSzPct val="150000"/>
              <a:buFont typeface="Courier New" panose="02070309020205020404" pitchFamily="49" charset="0"/>
              <a:buChar char="o"/>
            </a:pPr>
            <a:r>
              <a:rPr lang="cs-CZ" sz="1600" dirty="0">
                <a:latin typeface="+mj-lt"/>
                <a:ea typeface="Segoe UI Black" panose="020B0A02040204020203" pitchFamily="34" charset="0"/>
              </a:rPr>
              <a:t>Program je určen jak </a:t>
            </a:r>
            <a:r>
              <a:rPr lang="cs-CZ" sz="1600" b="1" dirty="0">
                <a:latin typeface="+mj-lt"/>
                <a:ea typeface="Segoe UI Black" panose="020B0A02040204020203" pitchFamily="34" charset="0"/>
              </a:rPr>
              <a:t>třídním kolektivům základních i středních škol, </a:t>
            </a:r>
            <a:r>
              <a:rPr lang="cs-CZ" sz="1600" dirty="0">
                <a:latin typeface="+mj-lt"/>
                <a:ea typeface="Segoe UI Black" panose="020B0A02040204020203" pitchFamily="34" charset="0"/>
              </a:rPr>
              <a:t>tak i široké veřejnosti</a:t>
            </a:r>
          </a:p>
          <a:p>
            <a:pPr>
              <a:buClr>
                <a:srgbClr val="FBE72E"/>
              </a:buClr>
              <a:buSzPct val="150000"/>
              <a:buFont typeface="Courier New" panose="02070309020205020404" pitchFamily="49" charset="0"/>
              <a:buChar char="o"/>
            </a:pPr>
            <a:r>
              <a:rPr lang="cs-CZ" sz="1600" b="1" dirty="0">
                <a:latin typeface="+mj-lt"/>
                <a:ea typeface="Segoe UI Black" panose="020B0A02040204020203" pitchFamily="34" charset="0"/>
              </a:rPr>
              <a:t>Registrace na jednotlivé dny a časy bude spuštěna od konce září </a:t>
            </a:r>
            <a:r>
              <a:rPr lang="cs-CZ" sz="1600" dirty="0">
                <a:latin typeface="+mj-lt"/>
                <a:ea typeface="Segoe UI Black" panose="020B0A02040204020203" pitchFamily="34" charset="0"/>
              </a:rPr>
              <a:t>– sledujte web veletrhu a sociální sítě.</a:t>
            </a:r>
          </a:p>
          <a:p>
            <a:pPr>
              <a:buClr>
                <a:srgbClr val="FBE72E"/>
              </a:buClr>
              <a:buSzPct val="150000"/>
              <a:buFont typeface="Courier New" panose="02070309020205020404" pitchFamily="49" charset="0"/>
              <a:buChar char="o"/>
            </a:pPr>
            <a:r>
              <a:rPr lang="cs-CZ" sz="1600" dirty="0">
                <a:latin typeface="+mj-lt"/>
                <a:ea typeface="Segoe UI Black" panose="020B0A02040204020203" pitchFamily="34" charset="0"/>
              </a:rPr>
              <a:t>Podrobnější informace k projektu na </a:t>
            </a:r>
            <a:r>
              <a:rPr lang="cs-CZ" sz="1600" dirty="0">
                <a:latin typeface="+mj-lt"/>
                <a:ea typeface="Segoe UI Black" panose="020B0A02040204020203" pitchFamily="34" charset="0"/>
                <a:hlinkClick r:id="rId4"/>
              </a:rPr>
              <a:t>www.skodaauto-edulab.cz</a:t>
            </a:r>
            <a:endParaRPr lang="cs-CZ" sz="1600" dirty="0">
              <a:latin typeface="+mj-lt"/>
              <a:ea typeface="Segoe UI Black" panose="020B0A02040204020203" pitchFamily="34" charset="0"/>
            </a:endParaRPr>
          </a:p>
          <a:p>
            <a:pPr marL="0" indent="0">
              <a:buClr>
                <a:srgbClr val="FBE72E"/>
              </a:buClr>
              <a:buSzPct val="150000"/>
              <a:buNone/>
            </a:pPr>
            <a:endParaRPr lang="cs-CZ" sz="1600" dirty="0">
              <a:latin typeface="+mj-lt"/>
              <a:ea typeface="Segoe UI Black" panose="020B0A02040204020203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3A55F9E-1872-9B44-596F-098E40725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3" y="3521847"/>
            <a:ext cx="4364414" cy="235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ástupný obsah 10">
            <a:extLst>
              <a:ext uri="{FF2B5EF4-FFF2-40B4-BE49-F238E27FC236}">
                <a16:creationId xmlns:a16="http://schemas.microsoft.com/office/drawing/2014/main" id="{527A7D33-8807-0394-921D-7C107A972872}"/>
              </a:ext>
            </a:extLst>
          </p:cNvPr>
          <p:cNvSpPr txBox="1">
            <a:spLocks/>
          </p:cNvSpPr>
          <p:nvPr/>
        </p:nvSpPr>
        <p:spPr>
          <a:xfrm>
            <a:off x="838200" y="1366829"/>
            <a:ext cx="10452339" cy="1231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b="1" dirty="0">
                <a:latin typeface="+mj-lt"/>
                <a:ea typeface="Segoe UI Black" panose="020B0A02040204020203" pitchFamily="34" charset="0"/>
              </a:rPr>
              <a:t>EDU.LAB </a:t>
            </a:r>
            <a:r>
              <a:rPr lang="cs-CZ" sz="2000" b="1" dirty="0" err="1">
                <a:latin typeface="+mj-lt"/>
                <a:ea typeface="Segoe UI Black" panose="020B0A02040204020203" pitchFamily="34" charset="0"/>
              </a:rPr>
              <a:t>powered</a:t>
            </a:r>
            <a:r>
              <a:rPr lang="cs-CZ" sz="2000" b="1" dirty="0">
                <a:latin typeface="+mj-lt"/>
                <a:ea typeface="Segoe UI Black" panose="020B0A02040204020203" pitchFamily="34" charset="0"/>
              </a:rPr>
              <a:t> by ŠKODA AUTO </a:t>
            </a:r>
          </a:p>
          <a:p>
            <a:pPr marL="457200" lvl="1" indent="0">
              <a:buNone/>
            </a:pPr>
            <a:r>
              <a:rPr lang="cs-CZ" sz="1400" i="1" dirty="0">
                <a:latin typeface="+mj-lt"/>
                <a:ea typeface="Segoe UI Black" panose="020B0A02040204020203" pitchFamily="34" charset="0"/>
              </a:rPr>
              <a:t>Přijďte se podívat do moderní laboratoře, kde si můžete vyzkoušet ty nejmodernější technologie z praxe. Mobilní laboratoř Škoda </a:t>
            </a:r>
            <a:r>
              <a:rPr lang="cs-CZ" sz="1400" i="1" dirty="0" err="1">
                <a:latin typeface="+mj-lt"/>
                <a:ea typeface="Segoe UI Black" panose="020B0A02040204020203" pitchFamily="34" charset="0"/>
              </a:rPr>
              <a:t>EDU.Lab</a:t>
            </a:r>
            <a:r>
              <a:rPr lang="cs-CZ" sz="1400" i="1" dirty="0">
                <a:latin typeface="+mj-lt"/>
                <a:ea typeface="Segoe UI Black" panose="020B0A02040204020203" pitchFamily="34" charset="0"/>
              </a:rPr>
              <a:t> vznikla jako unikátní projekt společnosti Škoda Auto </a:t>
            </a:r>
            <a:r>
              <a:rPr lang="cs-CZ" sz="1400" b="1" i="1" dirty="0">
                <a:latin typeface="+mj-lt"/>
                <a:ea typeface="Segoe UI Black" panose="020B0A02040204020203" pitchFamily="34" charset="0"/>
              </a:rPr>
              <a:t>pro podporu technického vzdělávání mezi žáky základních a středních škol</a:t>
            </a:r>
            <a:r>
              <a:rPr lang="cs-CZ" sz="1400" i="1" dirty="0">
                <a:latin typeface="+mj-lt"/>
                <a:ea typeface="Segoe UI Black" panose="020B0A02040204020203" pitchFamily="34" charset="0"/>
              </a:rPr>
              <a:t>. Cílem projektu je </a:t>
            </a:r>
            <a:r>
              <a:rPr lang="cs-CZ" sz="1400" b="1" i="1" dirty="0">
                <a:latin typeface="+mj-lt"/>
                <a:ea typeface="Segoe UI Black" panose="020B0A02040204020203" pitchFamily="34" charset="0"/>
              </a:rPr>
              <a:t>ukázat žákům a studentům moderní technologie a nadchnout je pro studium techniky na </a:t>
            </a:r>
            <a:r>
              <a:rPr lang="cs-CZ" sz="1400" b="1" i="1" dirty="0">
                <a:latin typeface="+mj-lt"/>
                <a:ea typeface="Segoe UI Black" panose="020B0A02040204020203" pitchFamily="34" charset="0"/>
                <a:cs typeface="Segoe UI Light" panose="020B0502040204020203" pitchFamily="34" charset="0"/>
              </a:rPr>
              <a:t>středních</a:t>
            </a:r>
            <a:r>
              <a:rPr lang="cs-CZ" sz="1400" b="1" i="1" dirty="0">
                <a:latin typeface="+mj-lt"/>
                <a:ea typeface="Segoe UI Black" panose="020B0A02040204020203" pitchFamily="34" charset="0"/>
              </a:rPr>
              <a:t> a vysokých školách</a:t>
            </a:r>
            <a:r>
              <a:rPr lang="cs-CZ" sz="1400" i="1" dirty="0">
                <a:latin typeface="+mj-lt"/>
                <a:ea typeface="Segoe UI Black" panose="020B0A02040204020203" pitchFamily="34" charset="0"/>
              </a:rPr>
              <a:t>. Díky představeným technologiím v </a:t>
            </a:r>
            <a:r>
              <a:rPr lang="cs-CZ" sz="1400" i="1" dirty="0" err="1">
                <a:latin typeface="+mj-lt"/>
                <a:ea typeface="Segoe UI Black" panose="020B0A02040204020203" pitchFamily="34" charset="0"/>
              </a:rPr>
              <a:t>EDU.Labu</a:t>
            </a:r>
            <a:r>
              <a:rPr lang="cs-CZ" sz="1400" i="1" dirty="0">
                <a:latin typeface="+mj-lt"/>
                <a:ea typeface="Segoe UI Black" panose="020B0A02040204020203" pitchFamily="34" charset="0"/>
              </a:rPr>
              <a:t> mohou zájemci nahlédnout do zázemí jedné z největších automobilek ve střední Evropě.</a:t>
            </a:r>
          </a:p>
        </p:txBody>
      </p:sp>
    </p:spTree>
    <p:extLst>
      <p:ext uri="{BB962C8B-B14F-4D97-AF65-F5344CB8AC3E}">
        <p14:creationId xmlns:p14="http://schemas.microsoft.com/office/powerpoint/2010/main" val="2622767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875B3DF-3D30-515D-9131-64A434EAE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BB03AE3-B23E-3279-A022-C2125355B367}"/>
              </a:ext>
            </a:extLst>
          </p:cNvPr>
          <p:cNvSpPr txBox="1"/>
          <p:nvPr/>
        </p:nvSpPr>
        <p:spPr>
          <a:xfrm>
            <a:off x="3587149" y="363132"/>
            <a:ext cx="7703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5343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12. – 14. října 2023</a:t>
            </a:r>
          </a:p>
          <a:p>
            <a:pPr algn="ctr"/>
            <a:r>
              <a:rPr lang="cs-CZ" b="1" dirty="0">
                <a:solidFill>
                  <a:srgbClr val="3D3D3B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Home</a:t>
            </a:r>
            <a:r>
              <a:rPr lang="cs-CZ" b="1" dirty="0">
                <a:solidFill>
                  <a:srgbClr val="35343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Credit Arena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E0A9AEE-587D-A85E-7773-3B2DC7A8F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599" y="304613"/>
            <a:ext cx="2762250" cy="704850"/>
          </a:xfrm>
          <a:prstGeom prst="rect">
            <a:avLst/>
          </a:prstGeom>
        </p:spPr>
      </p:pic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365A46A0-7F66-1AF4-5F77-29E7873B6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817098"/>
            <a:ext cx="8616351" cy="3342162"/>
          </a:xfrm>
        </p:spPr>
        <p:txBody>
          <a:bodyPr>
            <a:noAutofit/>
          </a:bodyPr>
          <a:lstStyle/>
          <a:p>
            <a:pPr>
              <a:buClr>
                <a:srgbClr val="FBE72E"/>
              </a:buClr>
              <a:buSzPct val="150000"/>
              <a:buFont typeface="Courier New" panose="02070309020205020404" pitchFamily="49" charset="0"/>
              <a:buChar char="o"/>
            </a:pPr>
            <a:r>
              <a:rPr lang="cs-CZ" sz="1600" b="1" dirty="0">
                <a:latin typeface="+mj-lt"/>
                <a:ea typeface="Segoe UI Black" panose="020B0A02040204020203" pitchFamily="34" charset="0"/>
              </a:rPr>
              <a:t>čtvrtek 12. října 2023 salónky Home Credit Areny</a:t>
            </a:r>
          </a:p>
          <a:p>
            <a:pPr>
              <a:buClr>
                <a:srgbClr val="FBE72E"/>
              </a:buClr>
              <a:buSzPct val="150000"/>
              <a:buFont typeface="Courier New" panose="02070309020205020404" pitchFamily="49" charset="0"/>
              <a:buChar char="o"/>
            </a:pPr>
            <a:r>
              <a:rPr lang="cs-CZ" sz="1600" dirty="0">
                <a:latin typeface="+mj-lt"/>
                <a:ea typeface="Segoe UI Black" panose="020B0A02040204020203" pitchFamily="34" charset="0"/>
              </a:rPr>
              <a:t>Blok pro SŠ:</a:t>
            </a:r>
          </a:p>
          <a:p>
            <a:pPr marL="0" indent="0">
              <a:buClr>
                <a:srgbClr val="FBE72E"/>
              </a:buClr>
              <a:buSzPct val="150000"/>
              <a:buNone/>
            </a:pPr>
            <a:r>
              <a:rPr lang="cs-CZ" sz="1600" dirty="0">
                <a:latin typeface="+mj-lt"/>
                <a:ea typeface="Segoe UI Black" panose="020B0A02040204020203" pitchFamily="34" charset="0"/>
              </a:rPr>
              <a:t>	1. </a:t>
            </a:r>
            <a:r>
              <a:rPr lang="cs-CZ" sz="1600" b="1" dirty="0" err="1">
                <a:latin typeface="+mj-lt"/>
                <a:ea typeface="Segoe UI Black" panose="020B0A02040204020203" pitchFamily="34" charset="0"/>
              </a:rPr>
              <a:t>TikTok</a:t>
            </a:r>
            <a:r>
              <a:rPr lang="cs-CZ" sz="1600" b="1" dirty="0">
                <a:latin typeface="+mj-lt"/>
                <a:ea typeface="Segoe UI Black" panose="020B0A02040204020203" pitchFamily="34" charset="0"/>
              </a:rPr>
              <a:t> ve školním marketingu: Nový kanál pro oslovování studentů?</a:t>
            </a:r>
          </a:p>
          <a:p>
            <a:pPr marL="0" indent="0">
              <a:buClr>
                <a:srgbClr val="FBE72E"/>
              </a:buClr>
              <a:buSzPct val="150000"/>
              <a:buNone/>
            </a:pPr>
            <a:r>
              <a:rPr lang="cs-CZ" sz="1600" dirty="0">
                <a:latin typeface="+mj-lt"/>
                <a:ea typeface="Segoe UI Black" panose="020B0A02040204020203" pitchFamily="34" charset="0"/>
              </a:rPr>
              <a:t>	2. </a:t>
            </a:r>
            <a:r>
              <a:rPr lang="cs-CZ" sz="1600" b="1" dirty="0">
                <a:latin typeface="+mj-lt"/>
                <a:ea typeface="Segoe UI Black" panose="020B0A02040204020203" pitchFamily="34" charset="0"/>
              </a:rPr>
              <a:t>WORKSHOP: Umělá inteligence: Revoluce ve vzdělávání nebo pouhý trend? </a:t>
            </a:r>
          </a:p>
          <a:p>
            <a:pPr>
              <a:buClr>
                <a:srgbClr val="FBE72E"/>
              </a:buClr>
              <a:buSzPct val="150000"/>
              <a:buFont typeface="Courier New" panose="02070309020205020404" pitchFamily="49" charset="0"/>
              <a:buChar char="o"/>
            </a:pPr>
            <a:r>
              <a:rPr lang="cs-CZ" sz="1600" dirty="0">
                <a:latin typeface="+mj-lt"/>
                <a:ea typeface="Segoe UI Black" panose="020B0A02040204020203" pitchFamily="34" charset="0"/>
              </a:rPr>
              <a:t>Blok pro ZŠ:</a:t>
            </a:r>
          </a:p>
          <a:p>
            <a:pPr marL="0" indent="0">
              <a:buClr>
                <a:srgbClr val="FBE72E"/>
              </a:buClr>
              <a:buSzPct val="150000"/>
              <a:buNone/>
            </a:pPr>
            <a:r>
              <a:rPr lang="cs-CZ" sz="1600" dirty="0">
                <a:latin typeface="+mj-lt"/>
                <a:ea typeface="Segoe UI Black" panose="020B0A02040204020203" pitchFamily="34" charset="0"/>
              </a:rPr>
              <a:t>	1. </a:t>
            </a:r>
            <a:r>
              <a:rPr lang="cs-CZ" sz="1600" b="1" dirty="0">
                <a:latin typeface="+mj-lt"/>
                <a:ea typeface="Segoe UI Black" panose="020B0A02040204020203" pitchFamily="34" charset="0"/>
              </a:rPr>
              <a:t>Krok za krokem k úspěšnému dni otevřených dveří</a:t>
            </a:r>
          </a:p>
          <a:p>
            <a:pPr marL="0" indent="0">
              <a:buClr>
                <a:srgbClr val="FBE72E"/>
              </a:buClr>
              <a:buSzPct val="150000"/>
              <a:buNone/>
            </a:pPr>
            <a:r>
              <a:rPr lang="cs-CZ" sz="1600" dirty="0">
                <a:latin typeface="+mj-lt"/>
                <a:ea typeface="Segoe UI Black" panose="020B0A02040204020203" pitchFamily="34" charset="0"/>
              </a:rPr>
              <a:t>	2. </a:t>
            </a:r>
            <a:r>
              <a:rPr lang="cs-CZ" sz="1600" b="1" dirty="0">
                <a:latin typeface="+mj-lt"/>
                <a:ea typeface="Segoe UI Black" panose="020B0A02040204020203" pitchFamily="34" charset="0"/>
              </a:rPr>
              <a:t>WORKSHOP: Prezentujte se efektivním webem aneb proč web není školní nástěnka</a:t>
            </a:r>
          </a:p>
          <a:p>
            <a:pPr>
              <a:buClr>
                <a:srgbClr val="FBE72E"/>
              </a:buClr>
              <a:buSzPct val="150000"/>
              <a:buFont typeface="Courier New" panose="02070309020205020404" pitchFamily="49" charset="0"/>
              <a:buChar char="o"/>
            </a:pPr>
            <a:r>
              <a:rPr lang="cs-CZ" sz="1600" b="1" dirty="0">
                <a:latin typeface="+mj-lt"/>
                <a:ea typeface="Segoe UI Black" panose="020B0A02040204020203" pitchFamily="34" charset="0"/>
              </a:rPr>
              <a:t>Registrace na </a:t>
            </a:r>
            <a:r>
              <a:rPr lang="cs-CZ" sz="1600" b="1" dirty="0">
                <a:latin typeface="+mj-lt"/>
                <a:ea typeface="Segoe UI Black" panose="020B0A02040204020203" pitchFamily="34" charset="0"/>
                <a:hlinkClick r:id="rId4"/>
              </a:rPr>
              <a:t>berankova@homecreditarena.cz </a:t>
            </a:r>
            <a:r>
              <a:rPr lang="cs-CZ" sz="1600" b="1" dirty="0">
                <a:latin typeface="+mj-lt"/>
                <a:ea typeface="Segoe UI Black" panose="020B0A02040204020203" pitchFamily="34" charset="0"/>
              </a:rPr>
              <a:t>podrobnější informace budou zveřejněny na webu veletrhu v druhé polovině září – </a:t>
            </a:r>
            <a:r>
              <a:rPr lang="cs-CZ" sz="1600" dirty="0">
                <a:latin typeface="+mj-lt"/>
                <a:ea typeface="Segoe UI Black" panose="020B0A02040204020203" pitchFamily="34" charset="0"/>
              </a:rPr>
              <a:t>sledujte web veletrhu a sociální sítě.</a:t>
            </a:r>
          </a:p>
        </p:txBody>
      </p:sp>
      <p:sp>
        <p:nvSpPr>
          <p:cNvPr id="14" name="Zástupný obsah 10">
            <a:extLst>
              <a:ext uri="{FF2B5EF4-FFF2-40B4-BE49-F238E27FC236}">
                <a16:creationId xmlns:a16="http://schemas.microsoft.com/office/drawing/2014/main" id="{527A7D33-8807-0394-921D-7C107A972872}"/>
              </a:ext>
            </a:extLst>
          </p:cNvPr>
          <p:cNvSpPr txBox="1">
            <a:spLocks/>
          </p:cNvSpPr>
          <p:nvPr/>
        </p:nvSpPr>
        <p:spPr>
          <a:xfrm>
            <a:off x="838200" y="1366829"/>
            <a:ext cx="10452339" cy="1231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b="1" dirty="0">
                <a:latin typeface="+mj-lt"/>
                <a:ea typeface="Segoe UI Black" panose="020B0A02040204020203" pitchFamily="34" charset="0"/>
              </a:rPr>
              <a:t>Marketingová konference pro školy</a:t>
            </a:r>
          </a:p>
          <a:p>
            <a:pPr marL="457200" lvl="1" indent="0">
              <a:buNone/>
            </a:pPr>
            <a:r>
              <a:rPr lang="cs-CZ" sz="1400" i="1" dirty="0">
                <a:latin typeface="+mj-lt"/>
                <a:ea typeface="Segoe UI Black" panose="020B0A02040204020203" pitchFamily="34" charset="0"/>
              </a:rPr>
              <a:t>Již 7. ročník tradiční konference obohacujeme o </a:t>
            </a:r>
            <a:r>
              <a:rPr lang="cs-CZ" sz="1400" b="1" i="1" dirty="0">
                <a:latin typeface="+mj-lt"/>
                <a:ea typeface="Segoe UI Black" panose="020B0A02040204020203" pitchFamily="34" charset="0"/>
              </a:rPr>
              <a:t>témata z oblasti školského marketingu nejen pro SŠ, ale nově i pro ZŠ</a:t>
            </a:r>
            <a:r>
              <a:rPr lang="cs-CZ" sz="1400" i="1" dirty="0">
                <a:latin typeface="+mj-lt"/>
                <a:ea typeface="Segoe UI Black" panose="020B0A02040204020203" pitchFamily="34" charset="0"/>
              </a:rPr>
              <a:t>. Čekají Vás poutavé přednášky nabité informacemi a poté praktický workshop. </a:t>
            </a:r>
            <a:r>
              <a:rPr lang="cs-CZ" sz="1400" b="1" i="1" dirty="0">
                <a:latin typeface="+mj-lt"/>
                <a:ea typeface="Segoe UI Black" panose="020B0A02040204020203" pitchFamily="34" charset="0"/>
              </a:rPr>
              <a:t>Vstup je zdarma </a:t>
            </a:r>
            <a:r>
              <a:rPr lang="cs-CZ" sz="1400" i="1" dirty="0">
                <a:latin typeface="+mj-lt"/>
                <a:ea typeface="Segoe UI Black" panose="020B0A02040204020203" pitchFamily="34" charset="0"/>
              </a:rPr>
              <a:t>a není nutné se účastnit všech bloků. Dorazte jen na to co Vás opravdu zajímá, klidně jen na workshop nebo jen na přednášku. A že jste ze ZŠ a zaujalo Vás téma zaměřené na SŠ? Není problém, škola jako škola! Přijďte načerpat novou inspiraci a poslechnout si trendy témata od profíků ze společnosti Než zazvoní s.r.o. 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4E5AE32-C67C-13F8-AA4F-D73B0434E8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" t="4451" r="21282"/>
          <a:stretch/>
        </p:blipFill>
        <p:spPr>
          <a:xfrm rot="5400000">
            <a:off x="9566407" y="3430169"/>
            <a:ext cx="2513735" cy="235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A0E85EE-3078-426C-5AF0-D61F31B3D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581" y="2673282"/>
            <a:ext cx="2509400" cy="797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665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875B3DF-3D30-515D-9131-64A434EAE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BB03AE3-B23E-3279-A022-C2125355B367}"/>
              </a:ext>
            </a:extLst>
          </p:cNvPr>
          <p:cNvSpPr txBox="1"/>
          <p:nvPr/>
        </p:nvSpPr>
        <p:spPr>
          <a:xfrm>
            <a:off x="3587149" y="363132"/>
            <a:ext cx="7703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5343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12. – 14. října 2023</a:t>
            </a:r>
          </a:p>
          <a:p>
            <a:pPr algn="ctr"/>
            <a:r>
              <a:rPr lang="cs-CZ" b="1" dirty="0">
                <a:solidFill>
                  <a:srgbClr val="3D3D3B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Home</a:t>
            </a:r>
            <a:r>
              <a:rPr lang="cs-CZ" b="1" dirty="0">
                <a:solidFill>
                  <a:srgbClr val="35343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Credit Arena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E0A9AEE-587D-A85E-7773-3B2DC7A8F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599" y="304613"/>
            <a:ext cx="2762250" cy="704850"/>
          </a:xfrm>
          <a:prstGeom prst="rect">
            <a:avLst/>
          </a:prstGeom>
        </p:spPr>
      </p:pic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365A46A0-7F66-1AF4-5F77-29E7873B6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817098"/>
            <a:ext cx="9557552" cy="3342162"/>
          </a:xfrm>
        </p:spPr>
        <p:txBody>
          <a:bodyPr>
            <a:noAutofit/>
          </a:bodyPr>
          <a:lstStyle/>
          <a:p>
            <a:pPr>
              <a:buClr>
                <a:srgbClr val="FBE72E"/>
              </a:buClr>
              <a:buSzPct val="150000"/>
              <a:buFont typeface="Courier New" panose="02070309020205020404" pitchFamily="49" charset="0"/>
              <a:buChar char="o"/>
            </a:pPr>
            <a:r>
              <a:rPr lang="cs-CZ" sz="1600" b="1" dirty="0">
                <a:latin typeface="+mj-lt"/>
                <a:ea typeface="Segoe UI Black" panose="020B0A02040204020203" pitchFamily="34" charset="0"/>
              </a:rPr>
              <a:t>čtvrtek 12. října 2023 - technický sklad Home Credit Areny, zaměřeno na ZŠ </a:t>
            </a:r>
            <a:r>
              <a:rPr lang="cs-CZ" sz="1600" dirty="0">
                <a:latin typeface="+mj-lt"/>
                <a:ea typeface="Segoe UI Black" panose="020B0A02040204020203" pitchFamily="34" charset="0"/>
              </a:rPr>
              <a:t>v časech 9:00-11:15 a 12:00-14:15</a:t>
            </a:r>
          </a:p>
          <a:p>
            <a:pPr>
              <a:buClr>
                <a:srgbClr val="FBE72E"/>
              </a:buClr>
              <a:buSzPct val="150000"/>
              <a:buFont typeface="Courier New" panose="02070309020205020404" pitchFamily="49" charset="0"/>
              <a:buChar char="o"/>
            </a:pPr>
            <a:endParaRPr lang="cs-CZ" sz="1600" dirty="0">
              <a:latin typeface="+mj-lt"/>
              <a:ea typeface="Segoe UI Black" panose="020B0A02040204020203" pitchFamily="34" charset="0"/>
            </a:endParaRPr>
          </a:p>
          <a:p>
            <a:pPr>
              <a:buClr>
                <a:srgbClr val="FBE72E"/>
              </a:buClr>
              <a:buSzPct val="150000"/>
              <a:buFont typeface="Courier New" panose="02070309020205020404" pitchFamily="49" charset="0"/>
              <a:buChar char="o"/>
            </a:pPr>
            <a:r>
              <a:rPr lang="cs-CZ" sz="1600" b="1" dirty="0">
                <a:latin typeface="+mj-lt"/>
                <a:ea typeface="Segoe UI Black" panose="020B0A02040204020203" pitchFamily="34" charset="0"/>
              </a:rPr>
              <a:t>pátek 13. října 2023 - technický sklad Home Credit Areny, zaměřeno na SŠ </a:t>
            </a:r>
            <a:r>
              <a:rPr lang="cs-CZ" sz="1600" dirty="0">
                <a:latin typeface="+mj-lt"/>
                <a:ea typeface="Segoe UI Black" panose="020B0A02040204020203" pitchFamily="34" charset="0"/>
              </a:rPr>
              <a:t>v časech 9:00-11:15 a 12:00-14:15</a:t>
            </a:r>
          </a:p>
          <a:p>
            <a:pPr>
              <a:buClr>
                <a:srgbClr val="FBE72E"/>
              </a:buClr>
              <a:buSzPct val="150000"/>
              <a:buFont typeface="Courier New" panose="02070309020205020404" pitchFamily="49" charset="0"/>
              <a:buChar char="o"/>
            </a:pPr>
            <a:endParaRPr lang="cs-CZ" sz="1600" dirty="0">
              <a:latin typeface="+mj-lt"/>
              <a:ea typeface="Segoe UI Black" panose="020B0A02040204020203" pitchFamily="34" charset="0"/>
            </a:endParaRPr>
          </a:p>
          <a:p>
            <a:pPr>
              <a:buClr>
                <a:srgbClr val="FBE72E"/>
              </a:buClr>
              <a:buSzPct val="150000"/>
              <a:buFont typeface="Courier New" panose="02070309020205020404" pitchFamily="49" charset="0"/>
              <a:buChar char="o"/>
            </a:pPr>
            <a:r>
              <a:rPr lang="cs-CZ" sz="1600" b="1" dirty="0">
                <a:latin typeface="+mj-lt"/>
                <a:ea typeface="Segoe UI Black" panose="020B0A02040204020203" pitchFamily="34" charset="0"/>
              </a:rPr>
              <a:t>Zaměstnavatelé zapojeni do workshopů: Preciosa, a.s., </a:t>
            </a:r>
            <a:r>
              <a:rPr lang="cs-CZ" sz="1600" b="1" dirty="0" err="1">
                <a:latin typeface="+mj-lt"/>
                <a:ea typeface="Segoe UI Black" panose="020B0A02040204020203" pitchFamily="34" charset="0"/>
              </a:rPr>
              <a:t>Fehrer</a:t>
            </a:r>
            <a:r>
              <a:rPr lang="cs-CZ" sz="1600" b="1" dirty="0">
                <a:latin typeface="+mj-lt"/>
                <a:ea typeface="Segoe UI Black" panose="020B0A02040204020203" pitchFamily="34" charset="0"/>
              </a:rPr>
              <a:t> Bohemia s.r.o., Skupina ČEZ, JABLOTRON ALARMS a.s.</a:t>
            </a:r>
          </a:p>
          <a:p>
            <a:pPr>
              <a:buClr>
                <a:srgbClr val="FBE72E"/>
              </a:buClr>
              <a:buSzPct val="150000"/>
              <a:buFont typeface="Courier New" panose="02070309020205020404" pitchFamily="49" charset="0"/>
              <a:buChar char="o"/>
            </a:pPr>
            <a:r>
              <a:rPr lang="cs-CZ" sz="1600" b="1" dirty="0">
                <a:latin typeface="+mj-lt"/>
                <a:ea typeface="Segoe UI Black" panose="020B0A02040204020203" pitchFamily="34" charset="0"/>
              </a:rPr>
              <a:t>Registrace - </a:t>
            </a:r>
            <a:r>
              <a:rPr lang="pt-BR" sz="1600" b="1" dirty="0">
                <a:latin typeface="+mj-lt"/>
                <a:ea typeface="Segoe UI Black" panose="020B0A02040204020203" pitchFamily="34" charset="0"/>
              </a:rPr>
              <a:t>Ing. Naď</a:t>
            </a:r>
            <a:r>
              <a:rPr lang="cs-CZ" sz="1600" b="1" dirty="0">
                <a:latin typeface="+mj-lt"/>
                <a:ea typeface="Segoe UI Black" panose="020B0A02040204020203" pitchFamily="34" charset="0"/>
              </a:rPr>
              <a:t>a</a:t>
            </a:r>
            <a:r>
              <a:rPr lang="pt-BR" sz="1600" b="1" dirty="0">
                <a:latin typeface="+mj-lt"/>
                <a:ea typeface="Segoe UI Black" panose="020B0A02040204020203" pitchFamily="34" charset="0"/>
              </a:rPr>
              <a:t> Vojtíško</a:t>
            </a:r>
            <a:r>
              <a:rPr lang="cs-CZ" sz="1600" b="1" dirty="0" err="1">
                <a:latin typeface="+mj-lt"/>
                <a:ea typeface="Segoe UI Black" panose="020B0A02040204020203" pitchFamily="34" charset="0"/>
              </a:rPr>
              <a:t>vá</a:t>
            </a:r>
            <a:r>
              <a:rPr lang="cs-CZ" sz="1600" b="1" dirty="0">
                <a:latin typeface="+mj-lt"/>
                <a:ea typeface="Segoe UI Black" panose="020B0A02040204020203" pitchFamily="34" charset="0"/>
              </a:rPr>
              <a:t>, </a:t>
            </a:r>
            <a:r>
              <a:rPr lang="pt-BR" sz="1600" b="1" dirty="0">
                <a:latin typeface="+mj-lt"/>
                <a:ea typeface="Segoe UI Black" panose="020B0A02040204020203" pitchFamily="34" charset="0"/>
              </a:rPr>
              <a:t>tel: 733 643 520 nebo na e-mail: </a:t>
            </a:r>
            <a:r>
              <a:rPr lang="pt-BR" sz="1600" b="1" dirty="0">
                <a:latin typeface="+mj-lt"/>
                <a:ea typeface="Segoe UI Black" panose="020B0A02040204020203" pitchFamily="34" charset="0"/>
                <a:hlinkClick r:id="rId4"/>
              </a:rPr>
              <a:t>nvojtiskova@spcr.cz</a:t>
            </a:r>
            <a:r>
              <a:rPr lang="cs-CZ" sz="1600" b="1" dirty="0">
                <a:latin typeface="+mj-lt"/>
                <a:ea typeface="Segoe UI Black" panose="020B0A02040204020203" pitchFamily="34" charset="0"/>
                <a:hlinkClick r:id="rId4"/>
              </a:rPr>
              <a:t> </a:t>
            </a:r>
            <a:r>
              <a:rPr lang="cs-CZ" sz="1600" dirty="0">
                <a:latin typeface="+mj-lt"/>
                <a:ea typeface="Segoe UI Black" panose="020B0A02040204020203" pitchFamily="34" charset="0"/>
              </a:rPr>
              <a:t>podrobnější informace budou zveřejněny na webu veletrhu během září </a:t>
            </a:r>
            <a:r>
              <a:rPr lang="cs-CZ" sz="1600" b="1" dirty="0">
                <a:latin typeface="+mj-lt"/>
                <a:ea typeface="Segoe UI Black" panose="020B0A02040204020203" pitchFamily="34" charset="0"/>
              </a:rPr>
              <a:t>– </a:t>
            </a:r>
            <a:r>
              <a:rPr lang="cs-CZ" sz="1600" dirty="0">
                <a:latin typeface="+mj-lt"/>
                <a:ea typeface="Segoe UI Black" panose="020B0A02040204020203" pitchFamily="34" charset="0"/>
              </a:rPr>
              <a:t>sledujte web veletrhu a sociální sítě.</a:t>
            </a:r>
          </a:p>
        </p:txBody>
      </p:sp>
      <p:sp>
        <p:nvSpPr>
          <p:cNvPr id="14" name="Zástupný obsah 10">
            <a:extLst>
              <a:ext uri="{FF2B5EF4-FFF2-40B4-BE49-F238E27FC236}">
                <a16:creationId xmlns:a16="http://schemas.microsoft.com/office/drawing/2014/main" id="{527A7D33-8807-0394-921D-7C107A972872}"/>
              </a:ext>
            </a:extLst>
          </p:cNvPr>
          <p:cNvSpPr txBox="1">
            <a:spLocks/>
          </p:cNvSpPr>
          <p:nvPr/>
        </p:nvSpPr>
        <p:spPr>
          <a:xfrm>
            <a:off x="838200" y="1366828"/>
            <a:ext cx="10452339" cy="13064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200" b="1" dirty="0">
                <a:latin typeface="+mj-lt"/>
                <a:ea typeface="Segoe UI Black" panose="020B0A02040204020203" pitchFamily="34" charset="0"/>
              </a:rPr>
              <a:t>Praktické workshopy se zaměstnavateli </a:t>
            </a:r>
          </a:p>
          <a:p>
            <a:pPr marL="457200" lvl="1" indent="0">
              <a:buNone/>
            </a:pPr>
            <a:r>
              <a:rPr lang="cs-CZ" sz="1500" i="1" dirty="0">
                <a:latin typeface="+mj-lt"/>
                <a:ea typeface="Segoe UI Black" panose="020B0A02040204020203" pitchFamily="34" charset="0"/>
              </a:rPr>
              <a:t>Svaz průmyslu a dopravy ČR ve spolupráci s pořadatelem veletrhu EDUCA WEEK, v letošním roce naváže na úspěšný model pořádaných workshopů z let před Covidem a zajistí pro předem registrované školy 4 bloky workshopů, za účasti významných zaměstnavatelů z regionu. Novinkou oproti minulým rokům jsou workshopy nejen pro žáky posledních ročníků základních škol, kterým se snažíme pomoci s výběrem budoucí školy pro následné uplatnění na trhu práce, ale zorganizovat tuto možnost i pro studenty středních škol, kdy je naší snahou pomoci s výběrem prvního zaměstnavatele - první práce.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D2E37D9-4B87-2241-A0A0-40056D5E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290" y="5181019"/>
            <a:ext cx="2334597" cy="713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6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875B3DF-3D30-515D-9131-64A434EAE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BB03AE3-B23E-3279-A022-C2125355B367}"/>
              </a:ext>
            </a:extLst>
          </p:cNvPr>
          <p:cNvSpPr txBox="1"/>
          <p:nvPr/>
        </p:nvSpPr>
        <p:spPr>
          <a:xfrm>
            <a:off x="3587149" y="363132"/>
            <a:ext cx="7703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5343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9. – 15. října 2023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365A46A0-7F66-1AF4-5F77-29E7873B6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678" y="3917856"/>
            <a:ext cx="6735792" cy="2368400"/>
          </a:xfrm>
        </p:spPr>
        <p:txBody>
          <a:bodyPr>
            <a:normAutofit/>
          </a:bodyPr>
          <a:lstStyle/>
          <a:p>
            <a:pPr>
              <a:buClr>
                <a:srgbClr val="FBE72E"/>
              </a:buClr>
              <a:buSzPct val="150000"/>
              <a:buFont typeface="Courier New" panose="02070309020205020404" pitchFamily="49" charset="0"/>
              <a:buChar char="o"/>
            </a:pPr>
            <a:r>
              <a:rPr lang="cs-CZ" sz="1600" b="1" dirty="0">
                <a:latin typeface="+mj-lt"/>
                <a:ea typeface="Segoe UI Black" panose="020B0A02040204020203" pitchFamily="34" charset="0"/>
              </a:rPr>
              <a:t>pondělí 9. října 2023, 8:00 - 17:00 Home Credit Arena VIP sál a ZŠ Lesní</a:t>
            </a:r>
          </a:p>
          <a:p>
            <a:pPr>
              <a:buClr>
                <a:srgbClr val="FBE72E"/>
              </a:buClr>
              <a:buSzPct val="150000"/>
              <a:buFont typeface="Courier New" panose="02070309020205020404" pitchFamily="49" charset="0"/>
              <a:buChar char="o"/>
            </a:pPr>
            <a:r>
              <a:rPr lang="cs-CZ" sz="1600" b="1" dirty="0">
                <a:latin typeface="+mj-lt"/>
                <a:ea typeface="Segoe UI Black" panose="020B0A02040204020203" pitchFamily="34" charset="0"/>
              </a:rPr>
              <a:t>Registrace SPUŠTĚNY na webu </a:t>
            </a:r>
            <a:r>
              <a:rPr lang="cs-CZ" sz="1600" b="1" dirty="0">
                <a:latin typeface="+mj-lt"/>
                <a:ea typeface="Segoe UI Black" panose="020B0A02040204020203" pitchFamily="34" charset="0"/>
                <a:hlinkClick r:id="rId3"/>
              </a:rPr>
              <a:t>www.educaweek.cz</a:t>
            </a:r>
            <a:r>
              <a:rPr lang="cs-CZ" sz="1600" b="1" dirty="0">
                <a:latin typeface="+mj-lt"/>
                <a:ea typeface="Segoe UI Black" panose="020B0A02040204020203" pitchFamily="34" charset="0"/>
              </a:rPr>
              <a:t> sekce EVENT</a:t>
            </a:r>
            <a:endParaRPr lang="cs-CZ" sz="1600" dirty="0">
              <a:latin typeface="+mj-lt"/>
              <a:ea typeface="Segoe UI Black" panose="020B0A02040204020203" pitchFamily="34" charset="0"/>
            </a:endParaRPr>
          </a:p>
          <a:p>
            <a:pPr>
              <a:buClr>
                <a:srgbClr val="FBE72E"/>
              </a:buClr>
              <a:buSzPct val="150000"/>
              <a:buFont typeface="Courier New" panose="02070309020205020404" pitchFamily="49" charset="0"/>
              <a:buChar char="o"/>
            </a:pPr>
            <a:r>
              <a:rPr lang="cs-CZ" sz="1600" dirty="0">
                <a:latin typeface="+mj-lt"/>
                <a:ea typeface="Segoe UI Black" panose="020B0A02040204020203" pitchFamily="34" charset="0"/>
              </a:rPr>
              <a:t>Podrobnější informace ke konferenci </a:t>
            </a:r>
            <a:r>
              <a:rPr lang="cs-CZ" sz="1600" dirty="0">
                <a:latin typeface="+mj-lt"/>
                <a:ea typeface="Segoe UI Black" panose="020B0A02040204020203" pitchFamily="34" charset="0"/>
                <a:hlinkClick r:id="rId4"/>
              </a:rPr>
              <a:t>ZDE</a:t>
            </a:r>
            <a:endParaRPr lang="cs-CZ" sz="1600" dirty="0">
              <a:latin typeface="+mj-lt"/>
              <a:ea typeface="Segoe UI Black" panose="020B0A02040204020203" pitchFamily="34" charset="0"/>
            </a:endParaRPr>
          </a:p>
        </p:txBody>
      </p:sp>
      <p:sp>
        <p:nvSpPr>
          <p:cNvPr id="14" name="Zástupný obsah 10">
            <a:extLst>
              <a:ext uri="{FF2B5EF4-FFF2-40B4-BE49-F238E27FC236}">
                <a16:creationId xmlns:a16="http://schemas.microsoft.com/office/drawing/2014/main" id="{527A7D33-8807-0394-921D-7C107A972872}"/>
              </a:ext>
            </a:extLst>
          </p:cNvPr>
          <p:cNvSpPr txBox="1">
            <a:spLocks/>
          </p:cNvSpPr>
          <p:nvPr/>
        </p:nvSpPr>
        <p:spPr>
          <a:xfrm>
            <a:off x="838200" y="1366828"/>
            <a:ext cx="10452339" cy="236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b="1" dirty="0">
                <a:latin typeface="+mj-lt"/>
                <a:ea typeface="Segoe UI Black" panose="020B0A02040204020203" pitchFamily="34" charset="0"/>
              </a:rPr>
              <a:t>Cíl je cesta…Digitální svět zítřka</a:t>
            </a:r>
          </a:p>
          <a:p>
            <a:pPr marL="457200" lvl="1" indent="0">
              <a:buNone/>
            </a:pPr>
            <a:r>
              <a:rPr lang="cs-CZ" sz="1400" i="1" dirty="0">
                <a:latin typeface="+mj-lt"/>
                <a:ea typeface="Segoe UI Black" panose="020B0A02040204020203" pitchFamily="34" charset="0"/>
              </a:rPr>
              <a:t>Ve spolupráci s Národním pedagogickým institutem vás zveme na cestu </a:t>
            </a:r>
            <a:r>
              <a:rPr lang="cs-CZ" sz="1400" b="1" i="1" dirty="0">
                <a:latin typeface="+mj-lt"/>
                <a:ea typeface="Segoe UI Black" panose="020B0A02040204020203" pitchFamily="34" charset="0"/>
              </a:rPr>
              <a:t>do světa digitálních kompetencí a informatiky. </a:t>
            </a:r>
          </a:p>
          <a:p>
            <a:pPr marL="457200" lvl="1" indent="0">
              <a:buNone/>
            </a:pPr>
            <a:endParaRPr lang="cs-CZ" sz="1400" i="1" dirty="0">
              <a:latin typeface="+mj-lt"/>
              <a:ea typeface="Segoe UI Black" panose="020B0A02040204020203" pitchFamily="34" charset="0"/>
            </a:endParaRPr>
          </a:p>
          <a:p>
            <a:pPr marL="457200" lvl="1" indent="0">
              <a:buNone/>
            </a:pPr>
            <a:r>
              <a:rPr lang="cs-CZ" sz="1400" b="1" i="1" dirty="0">
                <a:latin typeface="+mj-lt"/>
                <a:ea typeface="Segoe UI Black" panose="020B0A02040204020203" pitchFamily="34" charset="0"/>
              </a:rPr>
              <a:t>Vedete školu? </a:t>
            </a:r>
          </a:p>
          <a:p>
            <a:pPr marL="457200" lvl="1" indent="0">
              <a:buNone/>
            </a:pPr>
            <a:r>
              <a:rPr lang="cs-CZ" sz="1400" b="1" i="1" dirty="0">
                <a:latin typeface="+mj-lt"/>
                <a:ea typeface="Segoe UI Black" panose="020B0A02040204020203" pitchFamily="34" charset="0"/>
              </a:rPr>
              <a:t>Jste školní ICT metodik?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Segoe UI Black" panose="020B0A02040204020203" pitchFamily="34" charset="0"/>
                <a:cs typeface="+mn-cs"/>
              </a:rPr>
              <a:t>Učíte na prvním nebo druhém stupni ZŠ? </a:t>
            </a:r>
            <a:endParaRPr lang="cs-CZ" sz="1400" b="1" i="1" dirty="0">
              <a:latin typeface="+mj-lt"/>
              <a:ea typeface="Segoe UI Black" panose="020B0A02040204020203" pitchFamily="34" charset="0"/>
            </a:endParaRPr>
          </a:p>
          <a:p>
            <a:pPr marL="457200" lvl="1" indent="0">
              <a:buNone/>
            </a:pPr>
            <a:r>
              <a:rPr lang="cs-CZ" sz="1400" b="1" i="1" dirty="0">
                <a:latin typeface="+mj-lt"/>
                <a:ea typeface="Segoe UI Black" panose="020B0A02040204020203" pitchFamily="34" charset="0"/>
              </a:rPr>
              <a:t>Učíte jinde, ale technologie Vás zajímají? </a:t>
            </a:r>
          </a:p>
          <a:p>
            <a:pPr marL="457200" lvl="1" indent="0">
              <a:buNone/>
            </a:pPr>
            <a:endParaRPr lang="cs-CZ" sz="1400" i="1" dirty="0">
              <a:latin typeface="+mj-lt"/>
              <a:ea typeface="Segoe UI Black" panose="020B0A02040204020203" pitchFamily="34" charset="0"/>
            </a:endParaRPr>
          </a:p>
          <a:p>
            <a:pPr marL="457200" lvl="1" indent="0">
              <a:buNone/>
            </a:pPr>
            <a:r>
              <a:rPr lang="cs-CZ" sz="1400" i="1" dirty="0">
                <a:latin typeface="+mj-lt"/>
                <a:ea typeface="Segoe UI Black" panose="020B0A02040204020203" pitchFamily="34" charset="0"/>
              </a:rPr>
              <a:t>Pak konference EDUCA: CÍL JE CESTA vede právě vaším směrem – přidejte se!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27065D5-0447-C978-CEA8-77718E06D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26" y="318507"/>
            <a:ext cx="2762250" cy="70485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8ED29CDB-4785-1760-51A0-28E5FD9C9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422" y="3577404"/>
            <a:ext cx="3451779" cy="2301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AEA8FC18-54D3-675D-4D28-8F245491CB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36422" y="2697415"/>
            <a:ext cx="3451779" cy="49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60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875B3DF-3D30-515D-9131-64A434EAE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BB03AE3-B23E-3279-A022-C2125355B367}"/>
              </a:ext>
            </a:extLst>
          </p:cNvPr>
          <p:cNvSpPr txBox="1"/>
          <p:nvPr/>
        </p:nvSpPr>
        <p:spPr>
          <a:xfrm>
            <a:off x="3587149" y="363132"/>
            <a:ext cx="7703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35343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9. – 15. října 2023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365A46A0-7F66-1AF4-5F77-29E7873B6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7098"/>
            <a:ext cx="6735792" cy="2368400"/>
          </a:xfrm>
        </p:spPr>
        <p:txBody>
          <a:bodyPr>
            <a:normAutofit/>
          </a:bodyPr>
          <a:lstStyle/>
          <a:p>
            <a:pPr>
              <a:buClr>
                <a:srgbClr val="FBE72E"/>
              </a:buClr>
              <a:buSzPct val="150000"/>
              <a:buFont typeface="Courier New" panose="02070309020205020404" pitchFamily="49" charset="0"/>
              <a:buChar char="o"/>
            </a:pPr>
            <a:r>
              <a:rPr lang="cs-CZ" sz="1600" b="1" dirty="0">
                <a:latin typeface="+mj-lt"/>
                <a:ea typeface="Segoe UI Black" panose="020B0A02040204020203" pitchFamily="34" charset="0"/>
              </a:rPr>
              <a:t>středa 11. října 2023, 18:00 -20:00, Aula-budova G, TUL</a:t>
            </a:r>
          </a:p>
          <a:p>
            <a:pPr>
              <a:buClr>
                <a:srgbClr val="FBE72E"/>
              </a:buClr>
              <a:buSzPct val="150000"/>
              <a:buFont typeface="Courier New" panose="02070309020205020404" pitchFamily="49" charset="0"/>
              <a:buChar char="o"/>
            </a:pPr>
            <a:r>
              <a:rPr lang="cs-CZ" sz="1600" b="1" dirty="0">
                <a:latin typeface="+mj-lt"/>
                <a:ea typeface="Segoe UI Black" panose="020B0A02040204020203" pitchFamily="34" charset="0"/>
              </a:rPr>
              <a:t>Lístky v prodeji na webu </a:t>
            </a:r>
            <a:r>
              <a:rPr lang="cs-CZ" sz="1600" b="1" dirty="0">
                <a:latin typeface="+mj-lt"/>
                <a:ea typeface="Segoe UI Black" panose="020B0A02040204020203" pitchFamily="34" charset="0"/>
                <a:hlinkClick r:id="rId3"/>
              </a:rPr>
              <a:t>www.educaweek.cz </a:t>
            </a:r>
            <a:r>
              <a:rPr lang="cs-CZ" sz="1600" b="1" dirty="0">
                <a:latin typeface="+mj-lt"/>
                <a:ea typeface="Segoe UI Black" panose="020B0A02040204020203" pitchFamily="34" charset="0"/>
              </a:rPr>
              <a:t>sekce EVENT</a:t>
            </a:r>
            <a:endParaRPr lang="cs-CZ" sz="1600" dirty="0">
              <a:latin typeface="+mj-lt"/>
              <a:ea typeface="Segoe UI Black" panose="020B0A02040204020203" pitchFamily="34" charset="0"/>
            </a:endParaRPr>
          </a:p>
          <a:p>
            <a:pPr>
              <a:buClr>
                <a:srgbClr val="FBE72E"/>
              </a:buClr>
              <a:buSzPct val="150000"/>
              <a:buFont typeface="Courier New" panose="02070309020205020404" pitchFamily="49" charset="0"/>
              <a:buChar char="o"/>
            </a:pPr>
            <a:r>
              <a:rPr lang="cs-CZ" sz="1600" dirty="0">
                <a:latin typeface="+mj-lt"/>
                <a:ea typeface="Segoe UI Black" panose="020B0A02040204020203" pitchFamily="34" charset="0"/>
              </a:rPr>
              <a:t>Podrobnější informace k přednášce </a:t>
            </a:r>
            <a:r>
              <a:rPr lang="cs-CZ" sz="1600" dirty="0">
                <a:latin typeface="+mj-lt"/>
                <a:ea typeface="Segoe UI Black" panose="020B0A02040204020203" pitchFamily="34" charset="0"/>
                <a:hlinkClick r:id="rId3"/>
              </a:rPr>
              <a:t>ZDE</a:t>
            </a:r>
            <a:endParaRPr lang="cs-CZ" sz="1600" dirty="0">
              <a:latin typeface="+mj-lt"/>
              <a:ea typeface="Segoe UI Black" panose="020B0A02040204020203" pitchFamily="34" charset="0"/>
            </a:endParaRPr>
          </a:p>
        </p:txBody>
      </p:sp>
      <p:sp>
        <p:nvSpPr>
          <p:cNvPr id="14" name="Zástupný obsah 10">
            <a:extLst>
              <a:ext uri="{FF2B5EF4-FFF2-40B4-BE49-F238E27FC236}">
                <a16:creationId xmlns:a16="http://schemas.microsoft.com/office/drawing/2014/main" id="{527A7D33-8807-0394-921D-7C107A972872}"/>
              </a:ext>
            </a:extLst>
          </p:cNvPr>
          <p:cNvSpPr txBox="1">
            <a:spLocks/>
          </p:cNvSpPr>
          <p:nvPr/>
        </p:nvSpPr>
        <p:spPr>
          <a:xfrm>
            <a:off x="838200" y="1366829"/>
            <a:ext cx="10452339" cy="1231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b="1" dirty="0">
                <a:latin typeface="+mj-lt"/>
                <a:ea typeface="Segoe UI Black" panose="020B0A02040204020203" pitchFamily="34" charset="0"/>
              </a:rPr>
              <a:t>Odemykání dětského potenciálu</a:t>
            </a:r>
            <a:br>
              <a:rPr lang="cs-CZ" sz="2000" b="1" dirty="0">
                <a:latin typeface="+mj-lt"/>
                <a:ea typeface="Segoe UI Black" panose="020B0A02040204020203" pitchFamily="34" charset="0"/>
              </a:rPr>
            </a:br>
            <a:r>
              <a:rPr lang="cs-CZ" sz="2000" i="1" dirty="0">
                <a:latin typeface="+mj-lt"/>
                <a:ea typeface="Segoe UI Black" panose="020B0A02040204020203" pitchFamily="34" charset="0"/>
              </a:rPr>
              <a:t>Jan </a:t>
            </a:r>
            <a:r>
              <a:rPr lang="cs-CZ" sz="2000" i="1" dirty="0" err="1">
                <a:latin typeface="+mj-lt"/>
                <a:ea typeface="Segoe UI Black" panose="020B0A02040204020203" pitchFamily="34" charset="0"/>
              </a:rPr>
              <a:t>Mühlfeit</a:t>
            </a:r>
            <a:r>
              <a:rPr lang="cs-CZ" sz="2000" i="1" dirty="0">
                <a:latin typeface="+mj-lt"/>
                <a:ea typeface="Segoe UI Black" panose="020B0A02040204020203" pitchFamily="34" charset="0"/>
              </a:rPr>
              <a:t> &amp; Kateřina Krůtová</a:t>
            </a:r>
          </a:p>
          <a:p>
            <a:pPr marL="457200" lvl="1" indent="0">
              <a:buNone/>
            </a:pPr>
            <a:r>
              <a:rPr lang="cs-CZ" sz="1400" i="1" dirty="0">
                <a:latin typeface="+mj-lt"/>
                <a:ea typeface="Segoe UI Black" panose="020B0A02040204020203" pitchFamily="34" charset="0"/>
              </a:rPr>
              <a:t>Přednáška osvětlí divákům</a:t>
            </a:r>
            <a:r>
              <a:rPr lang="cs-CZ" sz="1400" b="1" i="1" dirty="0">
                <a:latin typeface="+mj-lt"/>
                <a:ea typeface="Segoe UI Black" panose="020B0A02040204020203" pitchFamily="34" charset="0"/>
              </a:rPr>
              <a:t> stěžejní body v pochopení silných stránek nejen u dětí, ale i studentů a dospělých</a:t>
            </a:r>
            <a:r>
              <a:rPr lang="cs-CZ" sz="1400" i="1" dirty="0">
                <a:latin typeface="+mj-lt"/>
                <a:ea typeface="Segoe UI Black" panose="020B0A02040204020203" pitchFamily="34" charset="0"/>
              </a:rPr>
              <a:t>. Dozví se mimo jiné i jak funguje náš mozek ve stresu, jak se stresem pracovat či proč je důležitá nejen motivace, ale také inspirace.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27065D5-0447-C978-CEA8-77718E06D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26" y="318507"/>
            <a:ext cx="2762250" cy="704850"/>
          </a:xfrm>
          <a:prstGeom prst="rect">
            <a:avLst/>
          </a:prstGeom>
        </p:spPr>
      </p:pic>
      <p:pic>
        <p:nvPicPr>
          <p:cNvPr id="6146" name="Picture 2">
            <a:hlinkClick r:id="rId3"/>
            <a:extLst>
              <a:ext uri="{FF2B5EF4-FFF2-40B4-BE49-F238E27FC236}">
                <a16:creationId xmlns:a16="http://schemas.microsoft.com/office/drawing/2014/main" id="{D965BB0B-D608-0453-F1AD-81EAF400D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2373"/>
            <a:ext cx="12192000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3673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F469468913CA4B848B48B5959E3E15" ma:contentTypeVersion="17" ma:contentTypeDescription="Vytvoří nový dokument" ma:contentTypeScope="" ma:versionID="87ca7a7738291a5b08b452b1b3609d7b">
  <xsd:schema xmlns:xsd="http://www.w3.org/2001/XMLSchema" xmlns:xs="http://www.w3.org/2001/XMLSchema" xmlns:p="http://schemas.microsoft.com/office/2006/metadata/properties" xmlns:ns2="37d5fef5-6029-42c4-b2f0-74a490d0af7a" xmlns:ns3="c05c5e73-9dba-4e5a-abeb-9e72a3b3d8b0" targetNamespace="http://schemas.microsoft.com/office/2006/metadata/properties" ma:root="true" ma:fieldsID="c824dc3ff645ef7f4c245d91177d54de" ns2:_="" ns3:_="">
    <xsd:import namespace="37d5fef5-6029-42c4-b2f0-74a490d0af7a"/>
    <xsd:import namespace="c05c5e73-9dba-4e5a-abeb-9e72a3b3d8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d5fef5-6029-42c4-b2f0-74a490d0af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ade17c5d-a50a-4c71-9fa6-6e85a6ddc5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5c5e73-9dba-4e5a-abeb-9e72a3b3d8b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4d1394-1240-476f-a84c-aa3a8c3836cd}" ma:internalName="TaxCatchAll" ma:showField="CatchAllData" ma:web="c05c5e73-9dba-4e5a-abeb-9e72a3b3d8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d5fef5-6029-42c4-b2f0-74a490d0af7a">
      <Terms xmlns="http://schemas.microsoft.com/office/infopath/2007/PartnerControls"/>
    </lcf76f155ced4ddcb4097134ff3c332f>
    <TaxCatchAll xmlns="c05c5e73-9dba-4e5a-abeb-9e72a3b3d8b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8CDB11-CD90-423C-AD1D-27BD07832F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d5fef5-6029-42c4-b2f0-74a490d0af7a"/>
    <ds:schemaRef ds:uri="c05c5e73-9dba-4e5a-abeb-9e72a3b3d8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F6079F-1109-4BB4-9E55-33BCC124159E}">
  <ds:schemaRefs>
    <ds:schemaRef ds:uri="http://schemas.microsoft.com/office/2006/metadata/properties"/>
    <ds:schemaRef ds:uri="http://schemas.microsoft.com/office/infopath/2007/PartnerControls"/>
    <ds:schemaRef ds:uri="37d5fef5-6029-42c4-b2f0-74a490d0af7a"/>
    <ds:schemaRef ds:uri="c05c5e73-9dba-4e5a-abeb-9e72a3b3d8b0"/>
  </ds:schemaRefs>
</ds:datastoreItem>
</file>

<file path=customXml/itemProps3.xml><?xml version="1.0" encoding="utf-8"?>
<ds:datastoreItem xmlns:ds="http://schemas.openxmlformats.org/officeDocument/2006/customXml" ds:itemID="{6CAA5B27-0EBC-4D22-9C8F-FE362A222B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1413</Words>
  <Application>Microsoft Office PowerPoint</Application>
  <PresentationFormat>Širokoúhlá obrazovka</PresentationFormat>
  <Paragraphs>107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Segoe UI Black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Berankova</dc:creator>
  <cp:lastModifiedBy>Petr Hrubes</cp:lastModifiedBy>
  <cp:revision>20</cp:revision>
  <dcterms:created xsi:type="dcterms:W3CDTF">2023-09-06T13:02:50Z</dcterms:created>
  <dcterms:modified xsi:type="dcterms:W3CDTF">2023-09-13T13:56:43Z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0x010100A6F469468913CA4B848B48B5959E3E15</vt:lpwstr>
  </property>
  <property fmtid="{D5CDD505-2E9C-101B-9397-08002B2CF9AE}" pid="3" name="MediaServiceImageTags">
    <vt:lpwstr/>
  </property>
</Properties>
</file>